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7"/>
  </p:notesMasterIdLst>
  <p:sldIdLst>
    <p:sldId id="358" r:id="rId2"/>
    <p:sldId id="351" r:id="rId3"/>
    <p:sldId id="359" r:id="rId4"/>
    <p:sldId id="360" r:id="rId5"/>
    <p:sldId id="327" r:id="rId6"/>
    <p:sldId id="328" r:id="rId7"/>
    <p:sldId id="341" r:id="rId8"/>
    <p:sldId id="329" r:id="rId9"/>
    <p:sldId id="331" r:id="rId10"/>
    <p:sldId id="330" r:id="rId11"/>
    <p:sldId id="332" r:id="rId12"/>
    <p:sldId id="333" r:id="rId13"/>
    <p:sldId id="335" r:id="rId14"/>
    <p:sldId id="334" r:id="rId15"/>
    <p:sldId id="336" r:id="rId16"/>
    <p:sldId id="337" r:id="rId17"/>
    <p:sldId id="338" r:id="rId18"/>
    <p:sldId id="339" r:id="rId19"/>
    <p:sldId id="342" r:id="rId20"/>
    <p:sldId id="343" r:id="rId21"/>
    <p:sldId id="344" r:id="rId22"/>
    <p:sldId id="345" r:id="rId23"/>
    <p:sldId id="346" r:id="rId24"/>
    <p:sldId id="347" r:id="rId25"/>
    <p:sldId id="348" r:id="rId26"/>
  </p:sldIdLst>
  <p:sldSz cx="9144000" cy="6858000" type="screen4x3"/>
  <p:notesSz cx="6858000" cy="9144000"/>
  <p:defaultTextStyle>
    <a:defPPr>
      <a:defRPr lang="es-A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FFC4"/>
    <a:srgbClr val="9966FF"/>
    <a:srgbClr val="CC99FF"/>
    <a:srgbClr val="007A17"/>
    <a:srgbClr val="5C5C5C"/>
    <a:srgbClr val="01010B"/>
    <a:srgbClr val="9B9B9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1" autoAdjust="0"/>
    <p:restoredTop sz="98932" autoAdjust="0"/>
  </p:normalViewPr>
  <p:slideViewPr>
    <p:cSldViewPr>
      <p:cViewPr>
        <p:scale>
          <a:sx n="80" d="100"/>
          <a:sy n="80" d="100"/>
        </p:scale>
        <p:origin x="-52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ADAA43C-2901-421B-AF40-EEDD9DF42DD5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AR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88EBCD8-5D4D-478B-A580-0A218869E55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702031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710F69-A30D-464A-A84B-D7F10D6805AF}" type="slidenum">
              <a:rPr lang="es-AR"/>
              <a:pPr/>
              <a:t>1</a:t>
            </a:fld>
            <a:endParaRPr lang="es-AR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>
              <a:latin typeface="Calibri" pitchFamily="34" charset="0"/>
              <a:ea typeface="Microsoft YaHei" charset="-122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ClrTx/>
              <a:buFontTx/>
              <a:buNone/>
            </a:pPr>
            <a:fld id="{38DA7972-125F-458A-B246-050F40A646AC}" type="slidenum">
              <a:rPr lang="es-AR" sz="1200"/>
              <a:pPr algn="r">
                <a:buClrTx/>
                <a:buFontTx/>
                <a:buNone/>
              </a:pPr>
              <a:t>1</a:t>
            </a:fld>
            <a:endParaRPr lang="es-AR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5194300"/>
            <a:ext cx="7467600" cy="9144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32500"/>
            <a:ext cx="6400800" cy="7493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113A2AB0-9457-4B50-8A85-461C5C600D22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760DAE7E-D9F5-44AE-9888-DD815B38B2C9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107661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F01E0-FD10-46EE-A803-B46131313C6C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B74BCD-3EC8-4543-B7DC-F6AB67458656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231305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1981200" cy="5867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912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340511-6335-4766-B6F4-088D6E4FDC68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9CC4BC-3063-4240-8EA1-71454C07901E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233936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4B4FA-31C6-4EE9-985F-96B33887E595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4AEE3D-1021-4CA1-A027-8DD7A8A5C2A6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12616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8AE88-4DA9-4C65-A75F-38C2BF028533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814734-691C-432B-B5BD-7A4EA8A99749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95921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244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C83C6-8C6D-436C-9307-4B2030CFAAD0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63B7C-D814-4E64-B763-292A845DA73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189619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70230-ABC6-4AE4-B212-1E6F96C72E47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2D0C6-AD33-454F-B5C2-C85144492263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126310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0369E-1D61-4F17-B4ED-A43B45A0CEB3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E043B2-77A5-4D08-A1DC-11557757737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43339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232192-AAAA-4524-B468-993F7AFE3E19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E368A6-8F48-41BA-A485-F8B8BAE5ED8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9078830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6CAE56-6E1A-41AF-AD62-D01C196CA94B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77D60D-3E37-47BE-80BC-EAF7C862966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080570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A6A0C2-8717-45FB-BFEC-021F5E724E74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51A0E5-A9F7-4C7D-9F48-70D9CE757734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3568282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36"/>
            </a:gs>
            <a:gs pos="17000">
              <a:srgbClr val="000000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924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los estilos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54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D3331DC2-2139-442D-8578-D2F38F7CEFC1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172200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67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8B2E04AD-7075-4BF1-A933-53DBE3CBDF89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15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6513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87624" y="-26988"/>
            <a:ext cx="80645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3600" dirty="0">
                <a:latin typeface="Tahoma" pitchFamily="34" charset="0"/>
                <a:ea typeface="Microsoft YaHei" charset="-122"/>
              </a:rPr>
              <a:t>Álgebra y Geometría Analítica aplicada a los gráficos por computadora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404938" y="1700213"/>
            <a:ext cx="6335712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AR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Microsoft YaHei" charset="-122"/>
              </a:rPr>
              <a:t>Ing. Matias Leone, Ing. Mariano Banquiero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39750" y="6094413"/>
            <a:ext cx="82819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2800"/>
              <a:t>Taller de formación cruzada [RETROVIA]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05025"/>
            <a:ext cx="5932488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570288" y="1223963"/>
            <a:ext cx="215423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AR" sz="2400" dirty="0"/>
              <a:t>Clase </a:t>
            </a:r>
            <a:r>
              <a:rPr lang="es-AR" sz="2400" dirty="0" smtClean="0"/>
              <a:t>2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7540270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Intersección con triángulos</a:t>
            </a:r>
            <a:endParaRPr lang="es-AR" dirty="0"/>
          </a:p>
        </p:txBody>
      </p:sp>
      <p:grpSp>
        <p:nvGrpSpPr>
          <p:cNvPr id="5" name="4 Grupo"/>
          <p:cNvGrpSpPr>
            <a:grpSpLocks/>
          </p:cNvGrpSpPr>
          <p:nvPr/>
        </p:nvGrpSpPr>
        <p:grpSpPr bwMode="auto">
          <a:xfrm>
            <a:off x="636588" y="2001838"/>
            <a:ext cx="4386262" cy="2205037"/>
            <a:chOff x="257557" y="1052736"/>
            <a:chExt cx="4386451" cy="2205153"/>
          </a:xfrm>
        </p:grpSpPr>
        <p:grpSp>
          <p:nvGrpSpPr>
            <p:cNvPr id="10256" name="5 Grupo"/>
            <p:cNvGrpSpPr>
              <a:grpSpLocks/>
            </p:cNvGrpSpPr>
            <p:nvPr/>
          </p:nvGrpSpPr>
          <p:grpSpPr bwMode="auto">
            <a:xfrm flipH="1">
              <a:off x="257557" y="1052736"/>
              <a:ext cx="2184100" cy="2205153"/>
              <a:chOff x="4189503" y="3068960"/>
              <a:chExt cx="2205153" cy="2205153"/>
            </a:xfrm>
          </p:grpSpPr>
          <p:pic>
            <p:nvPicPr>
              <p:cNvPr id="10261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692" y="3086376"/>
                <a:ext cx="1256774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262" name="7 Elipse"/>
              <p:cNvSpPr>
                <a:spLocks noChangeArrowheads="1"/>
              </p:cNvSpPr>
              <p:nvPr/>
            </p:nvSpPr>
            <p:spPr bwMode="auto">
              <a:xfrm>
                <a:off x="4189503" y="3068960"/>
                <a:ext cx="2205153" cy="2205153"/>
              </a:xfrm>
              <a:prstGeom prst="ellipse">
                <a:avLst/>
              </a:prstGeom>
              <a:solidFill>
                <a:schemeClr val="accent1">
                  <a:alpha val="34117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0257" name="8 Grupo"/>
            <p:cNvGrpSpPr>
              <a:grpSpLocks/>
            </p:cNvGrpSpPr>
            <p:nvPr/>
          </p:nvGrpSpPr>
          <p:grpSpPr bwMode="auto">
            <a:xfrm>
              <a:off x="1238366" y="1185084"/>
              <a:ext cx="3405642" cy="1019780"/>
              <a:chOff x="1238366" y="1185084"/>
              <a:chExt cx="3405642" cy="1019780"/>
            </a:xfrm>
          </p:grpSpPr>
          <p:sp>
            <p:nvSpPr>
              <p:cNvPr id="10258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10259" name="11 Conector recto de flecha"/>
              <p:cNvCxnSpPr>
                <a:cxnSpLocks noChangeShapeType="1"/>
                <a:stCxn id="10258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3" name="2 Marcador de contenido"/>
              <p:cNvSpPr txBox="1">
                <a:spLocks/>
              </p:cNvSpPr>
              <p:nvPr/>
            </p:nvSpPr>
            <p:spPr bwMode="auto">
              <a:xfrm>
                <a:off x="4148687" y="1184505"/>
                <a:ext cx="479446" cy="4318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</p:grpSp>
      <p:grpSp>
        <p:nvGrpSpPr>
          <p:cNvPr id="14" name="13 Grupo"/>
          <p:cNvGrpSpPr>
            <a:grpSpLocks/>
          </p:cNvGrpSpPr>
          <p:nvPr/>
        </p:nvGrpSpPr>
        <p:grpSpPr bwMode="auto">
          <a:xfrm>
            <a:off x="4716463" y="2854325"/>
            <a:ext cx="2185987" cy="1833563"/>
            <a:chOff x="3491880" y="2348880"/>
            <a:chExt cx="1480773" cy="1241937"/>
          </a:xfrm>
        </p:grpSpPr>
        <p:sp>
          <p:nvSpPr>
            <p:cNvPr id="10253" name="14 Triángulo isósceles"/>
            <p:cNvSpPr>
              <a:spLocks noChangeArrowheads="1"/>
            </p:cNvSpPr>
            <p:nvPr/>
          </p:nvSpPr>
          <p:spPr bwMode="auto">
            <a:xfrm>
              <a:off x="3491880" y="2348880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54" name="15 Triángulo isósceles"/>
            <p:cNvSpPr>
              <a:spLocks noChangeArrowheads="1"/>
            </p:cNvSpPr>
            <p:nvPr/>
          </p:nvSpPr>
          <p:spPr bwMode="auto">
            <a:xfrm rot="-1941727">
              <a:off x="3843888" y="261742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55" name="16 Triángulo isósceles"/>
            <p:cNvSpPr>
              <a:spLocks noChangeArrowheads="1"/>
            </p:cNvSpPr>
            <p:nvPr/>
          </p:nvSpPr>
          <p:spPr bwMode="auto">
            <a:xfrm rot="1961733">
              <a:off x="3557623" y="2978749"/>
              <a:ext cx="516584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18" name="17 Grupo"/>
          <p:cNvGrpSpPr>
            <a:grpSpLocks/>
          </p:cNvGrpSpPr>
          <p:nvPr/>
        </p:nvGrpSpPr>
        <p:grpSpPr bwMode="auto">
          <a:xfrm rot="9900000">
            <a:off x="5929313" y="3214688"/>
            <a:ext cx="2187575" cy="1835150"/>
            <a:chOff x="3491880" y="2348880"/>
            <a:chExt cx="1480773" cy="1241937"/>
          </a:xfrm>
        </p:grpSpPr>
        <p:sp>
          <p:nvSpPr>
            <p:cNvPr id="10250" name="18 Triángulo isósceles"/>
            <p:cNvSpPr>
              <a:spLocks noChangeArrowheads="1"/>
            </p:cNvSpPr>
            <p:nvPr/>
          </p:nvSpPr>
          <p:spPr bwMode="auto">
            <a:xfrm>
              <a:off x="3491880" y="2348880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51" name="19 Triángulo isósceles"/>
            <p:cNvSpPr>
              <a:spLocks noChangeArrowheads="1"/>
            </p:cNvSpPr>
            <p:nvPr/>
          </p:nvSpPr>
          <p:spPr bwMode="auto">
            <a:xfrm rot="-1941727">
              <a:off x="3843888" y="261742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52" name="20 Triángulo isósceles"/>
            <p:cNvSpPr>
              <a:spLocks noChangeArrowheads="1"/>
            </p:cNvSpPr>
            <p:nvPr/>
          </p:nvSpPr>
          <p:spPr bwMode="auto">
            <a:xfrm rot="1961733">
              <a:off x="3557623" y="2978749"/>
              <a:ext cx="516584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22" name="21 Grupo"/>
          <p:cNvGrpSpPr>
            <a:grpSpLocks/>
          </p:cNvGrpSpPr>
          <p:nvPr/>
        </p:nvGrpSpPr>
        <p:grpSpPr bwMode="auto">
          <a:xfrm rot="1800000">
            <a:off x="5561013" y="1651000"/>
            <a:ext cx="2187575" cy="1833563"/>
            <a:chOff x="3491880" y="2348880"/>
            <a:chExt cx="1480773" cy="1241937"/>
          </a:xfrm>
        </p:grpSpPr>
        <p:sp>
          <p:nvSpPr>
            <p:cNvPr id="10247" name="22 Triángulo isósceles"/>
            <p:cNvSpPr>
              <a:spLocks noChangeArrowheads="1"/>
            </p:cNvSpPr>
            <p:nvPr/>
          </p:nvSpPr>
          <p:spPr bwMode="auto">
            <a:xfrm>
              <a:off x="3491880" y="2348880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48" name="23 Triángulo isósceles"/>
            <p:cNvSpPr>
              <a:spLocks noChangeArrowheads="1"/>
            </p:cNvSpPr>
            <p:nvPr/>
          </p:nvSpPr>
          <p:spPr bwMode="auto">
            <a:xfrm rot="-1941727">
              <a:off x="3843888" y="261742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10249" name="24 Triángulo isósceles"/>
            <p:cNvSpPr>
              <a:spLocks noChangeArrowheads="1"/>
            </p:cNvSpPr>
            <p:nvPr/>
          </p:nvSpPr>
          <p:spPr bwMode="auto">
            <a:xfrm rot="1961733">
              <a:off x="3557623" y="2978749"/>
              <a:ext cx="516584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Costo computacional</a:t>
            </a:r>
            <a:endParaRPr lang="es-AR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96975"/>
            <a:ext cx="2560638" cy="2160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3059113" y="1412875"/>
            <a:ext cx="5621337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Sumar</a:t>
            </a: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3059113" y="1879600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Multiplicar</a:t>
            </a:r>
          </a:p>
        </p:txBody>
      </p:sp>
      <p:sp>
        <p:nvSpPr>
          <p:cNvPr id="11" name="2 Marcador de contenido"/>
          <p:cNvSpPr txBox="1">
            <a:spLocks/>
          </p:cNvSpPr>
          <p:nvPr/>
        </p:nvSpPr>
        <p:spPr bwMode="auto">
          <a:xfrm>
            <a:off x="3059113" y="2384425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Dividir</a:t>
            </a: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3059113" y="2887663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Potencia</a:t>
            </a:r>
          </a:p>
        </p:txBody>
      </p:sp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3059113" y="3432175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>
                <a:solidFill>
                  <a:srgbClr val="FF0000"/>
                </a:solidFill>
              </a:rPr>
              <a:t>Raíz cuadrada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3059113" y="3968750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>
                <a:solidFill>
                  <a:srgbClr val="FF0000"/>
                </a:solidFill>
              </a:rPr>
              <a:t>Seno</a:t>
            </a:r>
            <a:r>
              <a:rPr lang="es-AR" sz="2800" dirty="0" smtClean="0">
                <a:solidFill>
                  <a:srgbClr val="FF0000"/>
                </a:solidFill>
              </a:rPr>
              <a:t>, Coseno, tangente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1" grpId="0" build="p"/>
      <p:bldP spid="12" grpId="0" build="p"/>
      <p:bldP spid="13" grpId="0" build="p"/>
      <p:bldP spid="1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Punto en esfera</a:t>
            </a:r>
            <a:endParaRPr lang="es-AR" dirty="0"/>
          </a:p>
        </p:txBody>
      </p:sp>
      <p:sp>
        <p:nvSpPr>
          <p:cNvPr id="14" name="13 Elipse"/>
          <p:cNvSpPr>
            <a:spLocks noChangeArrowheads="1"/>
          </p:cNvSpPr>
          <p:nvPr/>
        </p:nvSpPr>
        <p:spPr bwMode="auto">
          <a:xfrm flipH="1">
            <a:off x="250825" y="1196975"/>
            <a:ext cx="2782888" cy="2808288"/>
          </a:xfrm>
          <a:prstGeom prst="ellipse">
            <a:avLst/>
          </a:prstGeom>
          <a:solidFill>
            <a:schemeClr val="accent1">
              <a:alpha val="34117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5" name="4 Elipse"/>
          <p:cNvSpPr>
            <a:spLocks noChangeArrowheads="1"/>
          </p:cNvSpPr>
          <p:nvPr/>
        </p:nvSpPr>
        <p:spPr bwMode="auto">
          <a:xfrm>
            <a:off x="3276600" y="1765300"/>
            <a:ext cx="215900" cy="215900"/>
          </a:xfrm>
          <a:prstGeom prst="ellipse">
            <a:avLst/>
          </a:prstGeom>
          <a:solidFill>
            <a:srgbClr val="00B05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5" name="2 Marcador de contenido"/>
          <p:cNvSpPr>
            <a:spLocks noGrp="1"/>
          </p:cNvSpPr>
          <p:nvPr>
            <p:ph idx="1"/>
          </p:nvPr>
        </p:nvSpPr>
        <p:spPr>
          <a:xfrm>
            <a:off x="3348038" y="1296988"/>
            <a:ext cx="1243012" cy="61277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P</a:t>
            </a:r>
          </a:p>
        </p:txBody>
      </p:sp>
      <p:sp>
        <p:nvSpPr>
          <p:cNvPr id="16" name="15 Elipse"/>
          <p:cNvSpPr>
            <a:spLocks noChangeArrowheads="1"/>
          </p:cNvSpPr>
          <p:nvPr/>
        </p:nvSpPr>
        <p:spPr bwMode="auto">
          <a:xfrm>
            <a:off x="1516063" y="2492375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 bwMode="auto">
          <a:xfrm>
            <a:off x="1547813" y="1987550"/>
            <a:ext cx="12430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C</a:t>
            </a:r>
          </a:p>
        </p:txBody>
      </p:sp>
      <p:cxnSp>
        <p:nvCxnSpPr>
          <p:cNvPr id="22" name="21 Conector recto"/>
          <p:cNvCxnSpPr>
            <a:cxnSpLocks noChangeShapeType="1"/>
          </p:cNvCxnSpPr>
          <p:nvPr/>
        </p:nvCxnSpPr>
        <p:spPr bwMode="auto">
          <a:xfrm flipV="1">
            <a:off x="1624013" y="1873250"/>
            <a:ext cx="1760537" cy="727075"/>
          </a:xfrm>
          <a:prstGeom prst="line">
            <a:avLst/>
          </a:prstGeom>
          <a:noFill/>
          <a:ln w="31750" cap="sq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2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51920" y="2027832"/>
            <a:ext cx="5029202" cy="465064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18" name="17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9912" y="2740858"/>
            <a:ext cx="5029202" cy="400110"/>
          </a:xfrm>
          <a:prstGeom prst="rect">
            <a:avLst/>
          </a:prstGeom>
          <a:blipFill rotWithShape="1">
            <a:blip r:embed="rId3"/>
            <a:stretch>
              <a:fillRect b="-18462"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4" name="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95936" y="3388930"/>
            <a:ext cx="2715166" cy="400110"/>
          </a:xfrm>
          <a:prstGeom prst="rect">
            <a:avLst/>
          </a:prstGeom>
          <a:blipFill rotWithShape="1">
            <a:blip r:embed="rId4"/>
            <a:stretch>
              <a:fillRect b="-16667"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4067944" y="1402508"/>
            <a:ext cx="48434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|</a:t>
            </a:r>
            <a:r>
              <a:rPr lang="es-AR" sz="2400" dirty="0" smtClean="0"/>
              <a:t>P – C| &lt;= 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  <p:bldP spid="15" grpId="0" build="p"/>
      <p:bldP spid="16" grpId="0" animBg="1"/>
      <p:bldP spid="17" grpId="0" build="p"/>
      <p:bldP spid="1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Simplificar el problema</a:t>
            </a:r>
            <a:endParaRPr lang="es-AR" dirty="0"/>
          </a:p>
        </p:txBody>
      </p:sp>
      <p:grpSp>
        <p:nvGrpSpPr>
          <p:cNvPr id="5" name="4 Grupo"/>
          <p:cNvGrpSpPr>
            <a:grpSpLocks/>
          </p:cNvGrpSpPr>
          <p:nvPr/>
        </p:nvGrpSpPr>
        <p:grpSpPr bwMode="auto">
          <a:xfrm>
            <a:off x="593725" y="1336675"/>
            <a:ext cx="3189288" cy="1604963"/>
            <a:chOff x="257557" y="1052736"/>
            <a:chExt cx="4386451" cy="2205153"/>
          </a:xfrm>
        </p:grpSpPr>
        <p:grpSp>
          <p:nvGrpSpPr>
            <p:cNvPr id="14348" name="5 Grupo"/>
            <p:cNvGrpSpPr>
              <a:grpSpLocks/>
            </p:cNvGrpSpPr>
            <p:nvPr/>
          </p:nvGrpSpPr>
          <p:grpSpPr bwMode="auto">
            <a:xfrm flipH="1">
              <a:off x="257557" y="1052736"/>
              <a:ext cx="2184100" cy="2205153"/>
              <a:chOff x="4189503" y="3068960"/>
              <a:chExt cx="2205153" cy="2205153"/>
            </a:xfrm>
          </p:grpSpPr>
          <p:pic>
            <p:nvPicPr>
              <p:cNvPr id="1435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692" y="3086376"/>
                <a:ext cx="1256774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354" name="7 Elipse"/>
              <p:cNvSpPr>
                <a:spLocks noChangeArrowheads="1"/>
              </p:cNvSpPr>
              <p:nvPr/>
            </p:nvSpPr>
            <p:spPr bwMode="auto">
              <a:xfrm>
                <a:off x="4189503" y="3068960"/>
                <a:ext cx="2205153" cy="2205153"/>
              </a:xfrm>
              <a:prstGeom prst="ellipse">
                <a:avLst/>
              </a:prstGeom>
              <a:solidFill>
                <a:schemeClr val="accent1">
                  <a:alpha val="34117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</p:grpSp>
        <p:grpSp>
          <p:nvGrpSpPr>
            <p:cNvPr id="14349" name="8 Grupo"/>
            <p:cNvGrpSpPr>
              <a:grpSpLocks/>
            </p:cNvGrpSpPr>
            <p:nvPr/>
          </p:nvGrpSpPr>
          <p:grpSpPr bwMode="auto">
            <a:xfrm>
              <a:off x="1238366" y="1185084"/>
              <a:ext cx="3405642" cy="1019780"/>
              <a:chOff x="1238366" y="1185084"/>
              <a:chExt cx="3405642" cy="1019780"/>
            </a:xfrm>
          </p:grpSpPr>
          <p:sp>
            <p:nvSpPr>
              <p:cNvPr id="14350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14351" name="11 Conector recto de flecha"/>
              <p:cNvCxnSpPr>
                <a:cxnSpLocks noChangeShapeType="1"/>
                <a:stCxn id="14350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0" name="2 Marcador de contenido"/>
              <p:cNvSpPr txBox="1">
                <a:spLocks/>
              </p:cNvSpPr>
              <p:nvPr/>
            </p:nvSpPr>
            <p:spPr bwMode="auto">
              <a:xfrm>
                <a:off x="4148375" y="1185787"/>
                <a:ext cx="480348" cy="4296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</p:grpSp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475" y="1589088"/>
            <a:ext cx="2757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613" y="2597150"/>
            <a:ext cx="3521075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8 Grupo"/>
          <p:cNvGrpSpPr>
            <a:grpSpLocks/>
          </p:cNvGrpSpPr>
          <p:nvPr/>
        </p:nvGrpSpPr>
        <p:grpSpPr bwMode="auto">
          <a:xfrm>
            <a:off x="1187450" y="3133725"/>
            <a:ext cx="2476500" cy="742950"/>
            <a:chOff x="1238366" y="1185084"/>
            <a:chExt cx="3405642" cy="1019780"/>
          </a:xfrm>
        </p:grpSpPr>
        <p:sp>
          <p:nvSpPr>
            <p:cNvPr id="14345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4346" name="11 Conector recto de flecha"/>
            <p:cNvCxnSpPr>
              <a:cxnSpLocks noChangeShapeType="1"/>
              <a:stCxn id="14345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" name="2 Marcador de contenido"/>
            <p:cNvSpPr txBox="1">
              <a:spLocks/>
            </p:cNvSpPr>
            <p:nvPr/>
          </p:nvSpPr>
          <p:spPr bwMode="auto">
            <a:xfrm>
              <a:off x="4148444" y="1185084"/>
              <a:ext cx="480283" cy="431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20" name="2 Marcador de contenido"/>
          <p:cNvSpPr txBox="1">
            <a:spLocks/>
          </p:cNvSpPr>
          <p:nvPr/>
        </p:nvSpPr>
        <p:spPr bwMode="auto">
          <a:xfrm>
            <a:off x="178567" y="4293096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Suma de </a:t>
            </a:r>
            <a:r>
              <a:rPr lang="es-AR" sz="2800" dirty="0" err="1" smtClean="0"/>
              <a:t>Minkowski</a:t>
            </a:r>
            <a:endParaRPr lang="es-AR" sz="2800" dirty="0" smtClean="0"/>
          </a:p>
        </p:txBody>
      </p:sp>
      <p:cxnSp>
        <p:nvCxnSpPr>
          <p:cNvPr id="6" name="5 Conector recto"/>
          <p:cNvCxnSpPr>
            <a:endCxn id="66" idx="6"/>
          </p:cNvCxnSpPr>
          <p:nvPr/>
        </p:nvCxnSpPr>
        <p:spPr bwMode="auto">
          <a:xfrm flipV="1">
            <a:off x="3478213" y="5691801"/>
            <a:ext cx="1719246" cy="257479"/>
          </a:xfrm>
          <a:prstGeom prst="line">
            <a:avLst/>
          </a:prstGeom>
          <a:solidFill>
            <a:schemeClr val="accent1"/>
          </a:solidFill>
          <a:ln w="41275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grpSp>
        <p:nvGrpSpPr>
          <p:cNvPr id="7" name="6 Grupo"/>
          <p:cNvGrpSpPr/>
          <p:nvPr/>
        </p:nvGrpSpPr>
        <p:grpSpPr>
          <a:xfrm>
            <a:off x="2697856" y="5146796"/>
            <a:ext cx="1588009" cy="1604963"/>
            <a:chOff x="1538710" y="5146796"/>
            <a:chExt cx="1588009" cy="1604963"/>
          </a:xfrm>
        </p:grpSpPr>
        <p:sp>
          <p:nvSpPr>
            <p:cNvPr id="32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33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35" name="34 Grupo"/>
          <p:cNvGrpSpPr/>
          <p:nvPr/>
        </p:nvGrpSpPr>
        <p:grpSpPr>
          <a:xfrm>
            <a:off x="2888455" y="5112480"/>
            <a:ext cx="1588009" cy="1604963"/>
            <a:chOff x="1538710" y="5146796"/>
            <a:chExt cx="1588009" cy="1604963"/>
          </a:xfrm>
        </p:grpSpPr>
        <p:sp>
          <p:nvSpPr>
            <p:cNvPr id="36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39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43" name="42 Grupo"/>
          <p:cNvGrpSpPr/>
          <p:nvPr/>
        </p:nvGrpSpPr>
        <p:grpSpPr>
          <a:xfrm>
            <a:off x="3059832" y="5085184"/>
            <a:ext cx="1588009" cy="1604963"/>
            <a:chOff x="1538710" y="5146796"/>
            <a:chExt cx="1588009" cy="1604963"/>
          </a:xfrm>
        </p:grpSpPr>
        <p:sp>
          <p:nvSpPr>
            <p:cNvPr id="44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45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46" name="45 Grupo"/>
          <p:cNvGrpSpPr/>
          <p:nvPr/>
        </p:nvGrpSpPr>
        <p:grpSpPr>
          <a:xfrm>
            <a:off x="3231079" y="5050749"/>
            <a:ext cx="1588009" cy="1604963"/>
            <a:chOff x="1538710" y="5146796"/>
            <a:chExt cx="1588009" cy="1604963"/>
          </a:xfrm>
        </p:grpSpPr>
        <p:sp>
          <p:nvSpPr>
            <p:cNvPr id="47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48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49" name="48 Grupo"/>
          <p:cNvGrpSpPr/>
          <p:nvPr/>
        </p:nvGrpSpPr>
        <p:grpSpPr>
          <a:xfrm>
            <a:off x="3402391" y="5026824"/>
            <a:ext cx="1588009" cy="1604963"/>
            <a:chOff x="1538710" y="5146796"/>
            <a:chExt cx="1588009" cy="1604963"/>
          </a:xfrm>
        </p:grpSpPr>
        <p:sp>
          <p:nvSpPr>
            <p:cNvPr id="50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51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52" name="51 Grupo"/>
          <p:cNvGrpSpPr/>
          <p:nvPr/>
        </p:nvGrpSpPr>
        <p:grpSpPr>
          <a:xfrm>
            <a:off x="3573703" y="4999528"/>
            <a:ext cx="1588009" cy="1604963"/>
            <a:chOff x="1538710" y="5146796"/>
            <a:chExt cx="1588009" cy="1604963"/>
          </a:xfrm>
        </p:grpSpPr>
        <p:sp>
          <p:nvSpPr>
            <p:cNvPr id="53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54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55" name="54 Grupo"/>
          <p:cNvGrpSpPr/>
          <p:nvPr/>
        </p:nvGrpSpPr>
        <p:grpSpPr>
          <a:xfrm>
            <a:off x="3762431" y="4965093"/>
            <a:ext cx="1588009" cy="1604963"/>
            <a:chOff x="1538710" y="5146796"/>
            <a:chExt cx="1588009" cy="1604963"/>
          </a:xfrm>
        </p:grpSpPr>
        <p:sp>
          <p:nvSpPr>
            <p:cNvPr id="56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57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58" name="57 Grupo"/>
          <p:cNvGrpSpPr/>
          <p:nvPr/>
        </p:nvGrpSpPr>
        <p:grpSpPr>
          <a:xfrm>
            <a:off x="3951159" y="4927520"/>
            <a:ext cx="1588009" cy="1604963"/>
            <a:chOff x="1538710" y="5146796"/>
            <a:chExt cx="1588009" cy="1604963"/>
          </a:xfrm>
        </p:grpSpPr>
        <p:sp>
          <p:nvSpPr>
            <p:cNvPr id="59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0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61" name="60 Grupo"/>
          <p:cNvGrpSpPr/>
          <p:nvPr/>
        </p:nvGrpSpPr>
        <p:grpSpPr>
          <a:xfrm>
            <a:off x="4130855" y="4902496"/>
            <a:ext cx="1588009" cy="1604963"/>
            <a:chOff x="1538710" y="5146796"/>
            <a:chExt cx="1588009" cy="1604963"/>
          </a:xfrm>
        </p:grpSpPr>
        <p:sp>
          <p:nvSpPr>
            <p:cNvPr id="62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3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64" name="63 Grupo"/>
          <p:cNvGrpSpPr/>
          <p:nvPr/>
        </p:nvGrpSpPr>
        <p:grpSpPr>
          <a:xfrm>
            <a:off x="4324912" y="4889317"/>
            <a:ext cx="1588009" cy="1604963"/>
            <a:chOff x="1538710" y="5146796"/>
            <a:chExt cx="1588009" cy="1604963"/>
          </a:xfrm>
        </p:grpSpPr>
        <p:sp>
          <p:nvSpPr>
            <p:cNvPr id="65" name="7 Elipse"/>
            <p:cNvSpPr>
              <a:spLocks noChangeArrowheads="1"/>
            </p:cNvSpPr>
            <p:nvPr/>
          </p:nvSpPr>
          <p:spPr bwMode="auto">
            <a:xfrm flipH="1">
              <a:off x="1538710" y="5146796"/>
              <a:ext cx="1588009" cy="160496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6" name="10 Elipse"/>
            <p:cNvSpPr>
              <a:spLocks noChangeArrowheads="1"/>
            </p:cNvSpPr>
            <p:nvPr/>
          </p:nvSpPr>
          <p:spPr bwMode="auto">
            <a:xfrm>
              <a:off x="2254170" y="5870589"/>
              <a:ext cx="157087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Dividir el problema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5621337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1)</a:t>
            </a:r>
          </a:p>
        </p:txBody>
      </p:sp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1155700" y="1196975"/>
            <a:ext cx="2476500" cy="741363"/>
            <a:chOff x="1238366" y="1185084"/>
            <a:chExt cx="3405642" cy="1019780"/>
          </a:xfrm>
        </p:grpSpPr>
        <p:sp>
          <p:nvSpPr>
            <p:cNvPr id="15378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5379" name="11 Conector recto de flecha"/>
            <p:cNvCxnSpPr>
              <a:cxnSpLocks noChangeShapeType="1"/>
              <a:stCxn id="15378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2 Marcador de contenido"/>
            <p:cNvSpPr txBox="1">
              <a:spLocks/>
            </p:cNvSpPr>
            <p:nvPr/>
          </p:nvSpPr>
          <p:spPr bwMode="auto">
            <a:xfrm>
              <a:off x="4148444" y="1185084"/>
              <a:ext cx="480283" cy="43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107950" y="3103563"/>
            <a:ext cx="562133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2)</a:t>
            </a:r>
          </a:p>
        </p:txBody>
      </p:sp>
      <p:grpSp>
        <p:nvGrpSpPr>
          <p:cNvPr id="13" name="8 Grupo"/>
          <p:cNvGrpSpPr>
            <a:grpSpLocks/>
          </p:cNvGrpSpPr>
          <p:nvPr/>
        </p:nvGrpSpPr>
        <p:grpSpPr bwMode="auto">
          <a:xfrm>
            <a:off x="1116013" y="2759075"/>
            <a:ext cx="2476500" cy="741363"/>
            <a:chOff x="1238366" y="1185084"/>
            <a:chExt cx="3405642" cy="1019780"/>
          </a:xfrm>
        </p:grpSpPr>
        <p:sp>
          <p:nvSpPr>
            <p:cNvPr id="15375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5376" name="11 Conector recto de flecha"/>
            <p:cNvCxnSpPr>
              <a:cxnSpLocks noChangeShapeType="1"/>
              <a:stCxn id="15375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2 Marcador de contenido"/>
            <p:cNvSpPr txBox="1">
              <a:spLocks/>
            </p:cNvSpPr>
            <p:nvPr/>
          </p:nvSpPr>
          <p:spPr bwMode="auto">
            <a:xfrm>
              <a:off x="4148443" y="1185084"/>
              <a:ext cx="480283" cy="43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2344738"/>
            <a:ext cx="2763837" cy="173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2 Marcador de contenido"/>
          <p:cNvSpPr txBox="1">
            <a:spLocks/>
          </p:cNvSpPr>
          <p:nvPr/>
        </p:nvSpPr>
        <p:spPr bwMode="auto">
          <a:xfrm>
            <a:off x="107950" y="4616450"/>
            <a:ext cx="562133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3)</a:t>
            </a:r>
          </a:p>
        </p:txBody>
      </p:sp>
      <p:grpSp>
        <p:nvGrpSpPr>
          <p:cNvPr id="18" name="8 Grupo"/>
          <p:cNvGrpSpPr>
            <a:grpSpLocks/>
          </p:cNvGrpSpPr>
          <p:nvPr/>
        </p:nvGrpSpPr>
        <p:grpSpPr bwMode="auto">
          <a:xfrm>
            <a:off x="1177925" y="4314825"/>
            <a:ext cx="2476500" cy="742950"/>
            <a:chOff x="1238366" y="1185084"/>
            <a:chExt cx="3405642" cy="1019780"/>
          </a:xfrm>
        </p:grpSpPr>
        <p:sp>
          <p:nvSpPr>
            <p:cNvPr id="15372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5373" name="11 Conector recto de flecha"/>
            <p:cNvCxnSpPr>
              <a:cxnSpLocks noChangeShapeType="1"/>
              <a:stCxn id="15372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2 Marcador de contenido"/>
            <p:cNvSpPr txBox="1">
              <a:spLocks/>
            </p:cNvSpPr>
            <p:nvPr/>
          </p:nvSpPr>
          <p:spPr bwMode="auto">
            <a:xfrm>
              <a:off x="4148444" y="1185084"/>
              <a:ext cx="480283" cy="431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188" y="3795713"/>
            <a:ext cx="2392362" cy="165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908050"/>
            <a:ext cx="2289175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  <p:bldP spid="1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8 Rectángulo"/>
          <p:cNvSpPr>
            <a:spLocks noChangeArrowheads="1"/>
          </p:cNvSpPr>
          <p:nvPr/>
        </p:nvSpPr>
        <p:spPr bwMode="auto">
          <a:xfrm>
            <a:off x="5810250" y="620713"/>
            <a:ext cx="1785938" cy="2752725"/>
          </a:xfrm>
          <a:custGeom>
            <a:avLst/>
            <a:gdLst>
              <a:gd name="T0" fmla="*/ 212531 w 1786270"/>
              <a:gd name="T1" fmla="*/ 499829 h 2752541"/>
              <a:gd name="T2" fmla="*/ 1785274 w 1786270"/>
              <a:gd name="T3" fmla="*/ 0 h 2752541"/>
              <a:gd name="T4" fmla="*/ 1615248 w 1786270"/>
              <a:gd name="T5" fmla="*/ 2455321 h 2752541"/>
              <a:gd name="T6" fmla="*/ 0 w 1786270"/>
              <a:gd name="T7" fmla="*/ 2753093 h 2752541"/>
              <a:gd name="T8" fmla="*/ 212531 w 1786270"/>
              <a:gd name="T9" fmla="*/ 499829 h 2752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6270" h="2752541">
                <a:moveTo>
                  <a:pt x="212651" y="499730"/>
                </a:moveTo>
                <a:lnTo>
                  <a:pt x="1786270" y="0"/>
                </a:lnTo>
                <a:lnTo>
                  <a:pt x="1616148" y="2454829"/>
                </a:lnTo>
                <a:lnTo>
                  <a:pt x="0" y="2752541"/>
                </a:lnTo>
                <a:lnTo>
                  <a:pt x="212651" y="499730"/>
                </a:lnTo>
                <a:close/>
              </a:path>
            </a:pathLst>
          </a:custGeom>
          <a:solidFill>
            <a:schemeClr val="accent1">
              <a:alpha val="76862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Rayo-Plano</a:t>
            </a:r>
            <a:endParaRPr lang="es-AR" dirty="0"/>
          </a:p>
        </p:txBody>
      </p:sp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1016000" y="4295775"/>
            <a:ext cx="2476500" cy="741363"/>
            <a:chOff x="1238366" y="1185084"/>
            <a:chExt cx="3405642" cy="1019780"/>
          </a:xfrm>
        </p:grpSpPr>
        <p:sp>
          <p:nvSpPr>
            <p:cNvPr id="16407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6408" name="11 Conector recto de flecha"/>
            <p:cNvCxnSpPr>
              <a:cxnSpLocks noChangeShapeType="1"/>
              <a:stCxn id="16407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2 Marcador de contenido"/>
            <p:cNvSpPr txBox="1">
              <a:spLocks/>
            </p:cNvSpPr>
            <p:nvPr/>
          </p:nvSpPr>
          <p:spPr bwMode="auto">
            <a:xfrm>
              <a:off x="4148444" y="1185084"/>
              <a:ext cx="480283" cy="430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grpSp>
        <p:nvGrpSpPr>
          <p:cNvPr id="3" name="2 Grupo"/>
          <p:cNvGrpSpPr>
            <a:grpSpLocks/>
          </p:cNvGrpSpPr>
          <p:nvPr/>
        </p:nvGrpSpPr>
        <p:grpSpPr bwMode="auto">
          <a:xfrm>
            <a:off x="193675" y="1111250"/>
            <a:ext cx="3192463" cy="1603375"/>
            <a:chOff x="481013" y="1112838"/>
            <a:chExt cx="3192462" cy="1603375"/>
          </a:xfrm>
        </p:grpSpPr>
        <p:sp>
          <p:nvSpPr>
            <p:cNvPr id="16402" name="7 Elipse"/>
            <p:cNvSpPr>
              <a:spLocks noChangeArrowheads="1"/>
            </p:cNvSpPr>
            <p:nvPr/>
          </p:nvSpPr>
          <p:spPr bwMode="auto">
            <a:xfrm flipH="1">
              <a:off x="481013" y="1112838"/>
              <a:ext cx="1587500" cy="1603375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grpSp>
          <p:nvGrpSpPr>
            <p:cNvPr id="16403" name="8 Grupo"/>
            <p:cNvGrpSpPr>
              <a:grpSpLocks/>
            </p:cNvGrpSpPr>
            <p:nvPr/>
          </p:nvGrpSpPr>
          <p:grpSpPr bwMode="auto">
            <a:xfrm>
              <a:off x="1195388" y="1250950"/>
              <a:ext cx="2478087" cy="742950"/>
              <a:chOff x="1238366" y="1185084"/>
              <a:chExt cx="3405642" cy="1019780"/>
            </a:xfrm>
          </p:grpSpPr>
          <p:sp>
            <p:nvSpPr>
              <p:cNvPr id="16404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16405" name="11 Conector recto de flecha"/>
              <p:cNvCxnSpPr>
                <a:cxnSpLocks noChangeShapeType="1"/>
                <a:stCxn id="16404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7" name="2 Marcador de contenido"/>
              <p:cNvSpPr txBox="1">
                <a:spLocks/>
              </p:cNvSpPr>
              <p:nvPr/>
            </p:nvSpPr>
            <p:spPr bwMode="auto">
              <a:xfrm>
                <a:off x="4148760" y="1185085"/>
                <a:ext cx="479975" cy="431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</p:grp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179407">
            <a:off x="5082381" y="1362869"/>
            <a:ext cx="2757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2 Marcador de contenido"/>
          <p:cNvSpPr txBox="1">
            <a:spLocks/>
          </p:cNvSpPr>
          <p:nvPr/>
        </p:nvSpPr>
        <p:spPr bwMode="auto">
          <a:xfrm>
            <a:off x="1763713" y="2643188"/>
            <a:ext cx="48434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N.X + d = 0</a:t>
            </a:r>
          </a:p>
        </p:txBody>
      </p:sp>
      <p:sp>
        <p:nvSpPr>
          <p:cNvPr id="4" name="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76356" y="2158094"/>
            <a:ext cx="4263796" cy="55720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19" name="7 Elipse"/>
          <p:cNvSpPr>
            <a:spLocks noChangeArrowheads="1"/>
          </p:cNvSpPr>
          <p:nvPr/>
        </p:nvSpPr>
        <p:spPr bwMode="auto">
          <a:xfrm flipH="1">
            <a:off x="298450" y="4149725"/>
            <a:ext cx="1587500" cy="1603375"/>
          </a:xfrm>
          <a:prstGeom prst="ellipse">
            <a:avLst/>
          </a:prstGeom>
          <a:noFill/>
          <a:ln w="28575" cap="sq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0" name="8 Rectángulo"/>
          <p:cNvSpPr>
            <a:spLocks noChangeArrowheads="1"/>
          </p:cNvSpPr>
          <p:nvPr/>
        </p:nvSpPr>
        <p:spPr bwMode="auto">
          <a:xfrm>
            <a:off x="5665788" y="3357563"/>
            <a:ext cx="1785937" cy="2752725"/>
          </a:xfrm>
          <a:custGeom>
            <a:avLst/>
            <a:gdLst>
              <a:gd name="T0" fmla="*/ 212531 w 1786270"/>
              <a:gd name="T1" fmla="*/ 499829 h 2752541"/>
              <a:gd name="T2" fmla="*/ 1785271 w 1786270"/>
              <a:gd name="T3" fmla="*/ 0 h 2752541"/>
              <a:gd name="T4" fmla="*/ 1615245 w 1786270"/>
              <a:gd name="T5" fmla="*/ 2455321 h 2752541"/>
              <a:gd name="T6" fmla="*/ 0 w 1786270"/>
              <a:gd name="T7" fmla="*/ 2753093 h 2752541"/>
              <a:gd name="T8" fmla="*/ 212531 w 1786270"/>
              <a:gd name="T9" fmla="*/ 499829 h 2752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6270" h="2752541">
                <a:moveTo>
                  <a:pt x="212651" y="499730"/>
                </a:moveTo>
                <a:lnTo>
                  <a:pt x="1786270" y="0"/>
                </a:lnTo>
                <a:lnTo>
                  <a:pt x="1616148" y="2454829"/>
                </a:lnTo>
                <a:lnTo>
                  <a:pt x="0" y="2752541"/>
                </a:lnTo>
                <a:lnTo>
                  <a:pt x="212651" y="499730"/>
                </a:lnTo>
                <a:close/>
              </a:path>
            </a:pathLst>
          </a:custGeom>
          <a:solidFill>
            <a:schemeClr val="accent1">
              <a:alpha val="76862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s-ES"/>
          </a:p>
        </p:txBody>
      </p:sp>
      <p:cxnSp>
        <p:nvCxnSpPr>
          <p:cNvPr id="12" name="11 Conector recto"/>
          <p:cNvCxnSpPr>
            <a:cxnSpLocks noChangeShapeType="1"/>
          </p:cNvCxnSpPr>
          <p:nvPr/>
        </p:nvCxnSpPr>
        <p:spPr bwMode="auto">
          <a:xfrm flipH="1" flipV="1">
            <a:off x="500063" y="4435475"/>
            <a:ext cx="561975" cy="495300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2 Marcador de contenido"/>
          <p:cNvSpPr txBox="1">
            <a:spLocks/>
          </p:cNvSpPr>
          <p:nvPr/>
        </p:nvSpPr>
        <p:spPr bwMode="auto">
          <a:xfrm>
            <a:off x="755650" y="4292600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29" name="2 Marcador de contenido"/>
          <p:cNvSpPr txBox="1">
            <a:spLocks/>
          </p:cNvSpPr>
          <p:nvPr/>
        </p:nvSpPr>
        <p:spPr bwMode="auto">
          <a:xfrm>
            <a:off x="5951538" y="4899025"/>
            <a:ext cx="349250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13" name="12 Flecha derecha"/>
          <p:cNvSpPr>
            <a:spLocks noChangeArrowheads="1"/>
          </p:cNvSpPr>
          <p:nvPr/>
        </p:nvSpPr>
        <p:spPr bwMode="auto">
          <a:xfrm rot="9996695">
            <a:off x="4733925" y="4845050"/>
            <a:ext cx="1858963" cy="244475"/>
          </a:xfrm>
          <a:prstGeom prst="rightArrow">
            <a:avLst>
              <a:gd name="adj1" fmla="val 50000"/>
              <a:gd name="adj2" fmla="val 49953"/>
            </a:avLst>
          </a:prstGeom>
          <a:solidFill>
            <a:srgbClr val="92D05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1" name="8 Rectángulo"/>
          <p:cNvSpPr>
            <a:spLocks noChangeArrowheads="1"/>
          </p:cNvSpPr>
          <p:nvPr/>
        </p:nvSpPr>
        <p:spPr bwMode="auto">
          <a:xfrm>
            <a:off x="3767138" y="3736975"/>
            <a:ext cx="1785937" cy="2752725"/>
          </a:xfrm>
          <a:custGeom>
            <a:avLst/>
            <a:gdLst>
              <a:gd name="T0" fmla="*/ 212531 w 1786270"/>
              <a:gd name="T1" fmla="*/ 499829 h 2752541"/>
              <a:gd name="T2" fmla="*/ 1785271 w 1786270"/>
              <a:gd name="T3" fmla="*/ 0 h 2752541"/>
              <a:gd name="T4" fmla="*/ 1615245 w 1786270"/>
              <a:gd name="T5" fmla="*/ 2455321 h 2752541"/>
              <a:gd name="T6" fmla="*/ 0 w 1786270"/>
              <a:gd name="T7" fmla="*/ 2753093 h 2752541"/>
              <a:gd name="T8" fmla="*/ 212531 w 1786270"/>
              <a:gd name="T9" fmla="*/ 499829 h 2752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6270" h="2752541">
                <a:moveTo>
                  <a:pt x="212651" y="499730"/>
                </a:moveTo>
                <a:lnTo>
                  <a:pt x="1786270" y="0"/>
                </a:lnTo>
                <a:lnTo>
                  <a:pt x="1616148" y="2454829"/>
                </a:lnTo>
                <a:lnTo>
                  <a:pt x="0" y="2752541"/>
                </a:lnTo>
                <a:lnTo>
                  <a:pt x="212651" y="499730"/>
                </a:lnTo>
                <a:close/>
              </a:path>
            </a:pathLst>
          </a:custGeom>
          <a:solidFill>
            <a:schemeClr val="accent1">
              <a:alpha val="76862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s-ES"/>
          </a:p>
        </p:txBody>
      </p:sp>
      <p:sp>
        <p:nvSpPr>
          <p:cNvPr id="32" name="2 Marcador de contenido"/>
          <p:cNvSpPr txBox="1">
            <a:spLocks/>
          </p:cNvSpPr>
          <p:nvPr/>
        </p:nvSpPr>
        <p:spPr bwMode="auto">
          <a:xfrm>
            <a:off x="1692275" y="3679825"/>
            <a:ext cx="484346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N.X + d </a:t>
            </a:r>
            <a:r>
              <a:rPr lang="es-AR" sz="2800" dirty="0" smtClean="0">
                <a:solidFill>
                  <a:srgbClr val="FFC000"/>
                </a:solidFill>
              </a:rPr>
              <a:t>+ r </a:t>
            </a:r>
            <a:r>
              <a:rPr lang="es-AR" sz="2800" dirty="0" smtClean="0"/>
              <a:t>= 0</a:t>
            </a:r>
          </a:p>
        </p:txBody>
      </p:sp>
      <p:sp>
        <p:nvSpPr>
          <p:cNvPr id="33" name="2 Marcador de contenido"/>
          <p:cNvSpPr txBox="1">
            <a:spLocks/>
          </p:cNvSpPr>
          <p:nvPr/>
        </p:nvSpPr>
        <p:spPr bwMode="auto">
          <a:xfrm>
            <a:off x="5734050" y="5303838"/>
            <a:ext cx="22098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400" dirty="0" err="1" smtClean="0"/>
              <a:t>Minkowski</a:t>
            </a:r>
            <a:endParaRPr lang="es-AR" sz="28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17" grpId="0" build="p"/>
      <p:bldP spid="19" grpId="0" animBg="1"/>
      <p:bldP spid="20" grpId="0" animBg="1"/>
      <p:bldP spid="28" grpId="0"/>
      <p:bldP spid="29" grpId="0"/>
      <p:bldP spid="13" grpId="0" animBg="1"/>
      <p:bldP spid="31" grpId="0" animBg="1"/>
      <p:bldP spid="32" grpId="0" build="p"/>
      <p:bldP spid="3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1) Rayo-Plano</a:t>
            </a:r>
            <a:endParaRPr lang="es-AR" dirty="0"/>
          </a:p>
        </p:txBody>
      </p:sp>
      <p:grpSp>
        <p:nvGrpSpPr>
          <p:cNvPr id="5" name="8 Grupo"/>
          <p:cNvGrpSpPr>
            <a:grpSpLocks/>
          </p:cNvGrpSpPr>
          <p:nvPr/>
        </p:nvGrpSpPr>
        <p:grpSpPr bwMode="auto">
          <a:xfrm>
            <a:off x="539750" y="1125538"/>
            <a:ext cx="2476500" cy="741362"/>
            <a:chOff x="1238366" y="1185084"/>
            <a:chExt cx="3405642" cy="1019780"/>
          </a:xfrm>
        </p:grpSpPr>
        <p:sp>
          <p:nvSpPr>
            <p:cNvPr id="17422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17423" name="11 Conector recto de flecha"/>
            <p:cNvCxnSpPr>
              <a:cxnSpLocks noChangeShapeType="1"/>
              <a:stCxn id="17422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2 Marcador de contenido"/>
            <p:cNvSpPr txBox="1">
              <a:spLocks/>
            </p:cNvSpPr>
            <p:nvPr/>
          </p:nvSpPr>
          <p:spPr bwMode="auto">
            <a:xfrm>
              <a:off x="4148444" y="1185084"/>
              <a:ext cx="480283" cy="430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26" name="2 Marcador de contenido"/>
          <p:cNvSpPr txBox="1">
            <a:spLocks/>
          </p:cNvSpPr>
          <p:nvPr/>
        </p:nvSpPr>
        <p:spPr bwMode="auto">
          <a:xfrm>
            <a:off x="442913" y="1916113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P</a:t>
            </a:r>
          </a:p>
        </p:txBody>
      </p:sp>
      <p:sp>
        <p:nvSpPr>
          <p:cNvPr id="34" name="2 Marcador de contenido"/>
          <p:cNvSpPr txBox="1">
            <a:spLocks/>
          </p:cNvSpPr>
          <p:nvPr/>
        </p:nvSpPr>
        <p:spPr bwMode="auto">
          <a:xfrm>
            <a:off x="2771775" y="1628775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Q</a:t>
            </a:r>
          </a:p>
        </p:txBody>
      </p:sp>
      <p:sp>
        <p:nvSpPr>
          <p:cNvPr id="35" name="2 Marcador de contenido"/>
          <p:cNvSpPr txBox="1">
            <a:spLocks/>
          </p:cNvSpPr>
          <p:nvPr/>
        </p:nvSpPr>
        <p:spPr bwMode="auto">
          <a:xfrm>
            <a:off x="3492500" y="1268413"/>
            <a:ext cx="484346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R(t) = P + t(Q - P)</a:t>
            </a:r>
          </a:p>
        </p:txBody>
      </p:sp>
      <p:sp>
        <p:nvSpPr>
          <p:cNvPr id="36" name="2 Marcador de contenido"/>
          <p:cNvSpPr txBox="1">
            <a:spLocks/>
          </p:cNvSpPr>
          <p:nvPr/>
        </p:nvSpPr>
        <p:spPr bwMode="auto">
          <a:xfrm>
            <a:off x="2320925" y="2205038"/>
            <a:ext cx="484346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N.X + d + r = 0</a:t>
            </a:r>
          </a:p>
        </p:txBody>
      </p:sp>
      <p:sp>
        <p:nvSpPr>
          <p:cNvPr id="37" name="2 Marcador de contenido"/>
          <p:cNvSpPr txBox="1">
            <a:spLocks/>
          </p:cNvSpPr>
          <p:nvPr/>
        </p:nvSpPr>
        <p:spPr bwMode="auto">
          <a:xfrm>
            <a:off x="2320925" y="2671763"/>
            <a:ext cx="484346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N.[</a:t>
            </a:r>
            <a:r>
              <a:rPr lang="es-AR" sz="2800" dirty="0"/>
              <a:t>P + t(Q - P)</a:t>
            </a:r>
            <a:r>
              <a:rPr lang="es-AR" sz="2800" dirty="0" smtClean="0"/>
              <a:t>] + d + r = 0</a:t>
            </a:r>
          </a:p>
        </p:txBody>
      </p:sp>
      <p:sp>
        <p:nvSpPr>
          <p:cNvPr id="40" name="39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7744" y="3140968"/>
            <a:ext cx="3449021" cy="986809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41" name="8 Rectángulo"/>
          <p:cNvSpPr>
            <a:spLocks noChangeArrowheads="1"/>
          </p:cNvSpPr>
          <p:nvPr/>
        </p:nvSpPr>
        <p:spPr bwMode="auto">
          <a:xfrm>
            <a:off x="233363" y="3167063"/>
            <a:ext cx="1785937" cy="2752725"/>
          </a:xfrm>
          <a:custGeom>
            <a:avLst/>
            <a:gdLst>
              <a:gd name="T0" fmla="*/ 212531 w 1786270"/>
              <a:gd name="T1" fmla="*/ 499829 h 2752541"/>
              <a:gd name="T2" fmla="*/ 1785271 w 1786270"/>
              <a:gd name="T3" fmla="*/ 0 h 2752541"/>
              <a:gd name="T4" fmla="*/ 1615245 w 1786270"/>
              <a:gd name="T5" fmla="*/ 2455321 h 2752541"/>
              <a:gd name="T6" fmla="*/ 0 w 1786270"/>
              <a:gd name="T7" fmla="*/ 2753093 h 2752541"/>
              <a:gd name="T8" fmla="*/ 212531 w 1786270"/>
              <a:gd name="T9" fmla="*/ 499829 h 27525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786270" h="2752541">
                <a:moveTo>
                  <a:pt x="212651" y="499730"/>
                </a:moveTo>
                <a:lnTo>
                  <a:pt x="1786270" y="0"/>
                </a:lnTo>
                <a:lnTo>
                  <a:pt x="1616148" y="2454829"/>
                </a:lnTo>
                <a:lnTo>
                  <a:pt x="0" y="2752541"/>
                </a:lnTo>
                <a:lnTo>
                  <a:pt x="212651" y="499730"/>
                </a:lnTo>
                <a:close/>
              </a:path>
            </a:pathLst>
          </a:custGeom>
          <a:solidFill>
            <a:schemeClr val="accent1">
              <a:alpha val="76862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s-ES"/>
          </a:p>
        </p:txBody>
      </p:sp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179407">
            <a:off x="-496094" y="3909219"/>
            <a:ext cx="2757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10 Elipse"/>
          <p:cNvSpPr>
            <a:spLocks noChangeArrowheads="1"/>
          </p:cNvSpPr>
          <p:nvPr/>
        </p:nvSpPr>
        <p:spPr bwMode="auto">
          <a:xfrm>
            <a:off x="1647825" y="4303713"/>
            <a:ext cx="155575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4" name="4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67744" y="4129916"/>
            <a:ext cx="3777957" cy="52322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4" grpId="0"/>
      <p:bldP spid="35" grpId="0" build="p"/>
      <p:bldP spid="36" grpId="0" build="p"/>
      <p:bldP spid="37" grpId="0" build="p"/>
      <p:bldP spid="41" grpId="0" animBg="1"/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Punto en Triangulo - 1</a:t>
            </a:r>
            <a:endParaRPr lang="es-AR" dirty="0"/>
          </a:p>
        </p:txBody>
      </p:sp>
      <p:sp>
        <p:nvSpPr>
          <p:cNvPr id="3" name="2 Triángulo isósceles"/>
          <p:cNvSpPr>
            <a:spLocks noChangeArrowheads="1"/>
          </p:cNvSpPr>
          <p:nvPr/>
        </p:nvSpPr>
        <p:spPr bwMode="auto">
          <a:xfrm>
            <a:off x="107950" y="1431925"/>
            <a:ext cx="4751388" cy="20034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8" name="10 Elipse"/>
          <p:cNvSpPr>
            <a:spLocks noChangeArrowheads="1"/>
          </p:cNvSpPr>
          <p:nvPr/>
        </p:nvSpPr>
        <p:spPr bwMode="auto">
          <a:xfrm>
            <a:off x="1908175" y="2674938"/>
            <a:ext cx="157163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19" name="11 Conector recto de flecha"/>
          <p:cNvCxnSpPr>
            <a:cxnSpLocks noChangeShapeType="1"/>
            <a:stCxn id="18" idx="7"/>
            <a:endCxn id="3" idx="0"/>
          </p:cNvCxnSpPr>
          <p:nvPr/>
        </p:nvCxnSpPr>
        <p:spPr bwMode="auto">
          <a:xfrm flipV="1">
            <a:off x="2041525" y="1431925"/>
            <a:ext cx="442913" cy="1265238"/>
          </a:xfrm>
          <a:prstGeom prst="straightConnector1">
            <a:avLst/>
          </a:prstGeom>
          <a:noFill/>
          <a:ln w="34925" cap="sq" algn="ctr">
            <a:solidFill>
              <a:srgbClr val="FFFF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11 Conector recto de flecha"/>
          <p:cNvCxnSpPr>
            <a:cxnSpLocks noChangeShapeType="1"/>
          </p:cNvCxnSpPr>
          <p:nvPr/>
        </p:nvCxnSpPr>
        <p:spPr bwMode="auto">
          <a:xfrm>
            <a:off x="2065338" y="2808288"/>
            <a:ext cx="2794000" cy="627062"/>
          </a:xfrm>
          <a:prstGeom prst="straightConnector1">
            <a:avLst/>
          </a:prstGeom>
          <a:noFill/>
          <a:ln w="34925" cap="sq" algn="ctr">
            <a:solidFill>
              <a:srgbClr val="FFFF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11 Conector recto de flecha"/>
          <p:cNvCxnSpPr>
            <a:cxnSpLocks noChangeShapeType="1"/>
            <a:stCxn id="18" idx="3"/>
            <a:endCxn id="3" idx="2"/>
          </p:cNvCxnSpPr>
          <p:nvPr/>
        </p:nvCxnSpPr>
        <p:spPr bwMode="auto">
          <a:xfrm flipH="1">
            <a:off x="107950" y="2808288"/>
            <a:ext cx="1822450" cy="627062"/>
          </a:xfrm>
          <a:prstGeom prst="straightConnector1">
            <a:avLst/>
          </a:prstGeom>
          <a:noFill/>
          <a:ln w="34925" cap="sq" algn="ctr">
            <a:solidFill>
              <a:srgbClr val="FFFF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22 Arco"/>
          <p:cNvSpPr/>
          <p:nvPr/>
        </p:nvSpPr>
        <p:spPr bwMode="auto">
          <a:xfrm>
            <a:off x="1874838" y="2295525"/>
            <a:ext cx="647700" cy="1152525"/>
          </a:xfrm>
          <a:prstGeom prst="arc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45" name="44 Arco"/>
          <p:cNvSpPr/>
          <p:nvPr/>
        </p:nvSpPr>
        <p:spPr bwMode="auto">
          <a:xfrm flipH="1">
            <a:off x="1697038" y="2295525"/>
            <a:ext cx="960437" cy="1152525"/>
          </a:xfrm>
          <a:prstGeom prst="arc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46" name="45 Arco"/>
          <p:cNvSpPr/>
          <p:nvPr/>
        </p:nvSpPr>
        <p:spPr bwMode="auto">
          <a:xfrm rot="19225953" flipH="1" flipV="1">
            <a:off x="1570038" y="2125663"/>
            <a:ext cx="1081087" cy="852487"/>
          </a:xfrm>
          <a:prstGeom prst="arc">
            <a:avLst/>
          </a:pr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47" name="2 Marcador de contenido"/>
          <p:cNvSpPr txBox="1">
            <a:spLocks/>
          </p:cNvSpPr>
          <p:nvPr/>
        </p:nvSpPr>
        <p:spPr bwMode="auto">
          <a:xfrm>
            <a:off x="2484438" y="2314575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a</a:t>
            </a:r>
          </a:p>
        </p:txBody>
      </p:sp>
      <p:sp>
        <p:nvSpPr>
          <p:cNvPr id="48" name="2 Marcador de contenido"/>
          <p:cNvSpPr txBox="1">
            <a:spLocks/>
          </p:cNvSpPr>
          <p:nvPr/>
        </p:nvSpPr>
        <p:spPr bwMode="auto">
          <a:xfrm>
            <a:off x="1414463" y="2314575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49" name="2 Marcador de contenido"/>
          <p:cNvSpPr txBox="1">
            <a:spLocks/>
          </p:cNvSpPr>
          <p:nvPr/>
        </p:nvSpPr>
        <p:spPr bwMode="auto">
          <a:xfrm>
            <a:off x="1866900" y="2890838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50" name="2 Marcador de contenido"/>
          <p:cNvSpPr txBox="1">
            <a:spLocks/>
          </p:cNvSpPr>
          <p:nvPr/>
        </p:nvSpPr>
        <p:spPr bwMode="auto">
          <a:xfrm>
            <a:off x="5005388" y="1270000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a + b + c = 360°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 bwMode="auto">
          <a:xfrm>
            <a:off x="3417888" y="2752725"/>
            <a:ext cx="5810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C000"/>
                </a:solidFill>
              </a:rPr>
              <a:t>V</a:t>
            </a:r>
            <a:r>
              <a:rPr lang="es-AR" sz="2400" dirty="0">
                <a:solidFill>
                  <a:srgbClr val="FFC000"/>
                </a:solidFill>
              </a:rPr>
              <a:t>2</a:t>
            </a:r>
            <a:endParaRPr lang="es-AR" sz="2400" dirty="0" smtClean="0">
              <a:solidFill>
                <a:srgbClr val="FFC000"/>
              </a:solidFill>
            </a:endParaRPr>
          </a:p>
        </p:txBody>
      </p:sp>
      <p:sp>
        <p:nvSpPr>
          <p:cNvPr id="52" name="2 Marcador de contenido"/>
          <p:cNvSpPr txBox="1">
            <a:spLocks/>
          </p:cNvSpPr>
          <p:nvPr/>
        </p:nvSpPr>
        <p:spPr bwMode="auto">
          <a:xfrm>
            <a:off x="2368550" y="1854200"/>
            <a:ext cx="5810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C000"/>
                </a:solidFill>
              </a:rPr>
              <a:t>V1</a:t>
            </a:r>
          </a:p>
        </p:txBody>
      </p:sp>
      <p:sp>
        <p:nvSpPr>
          <p:cNvPr id="53" name="2 Marcador de contenido"/>
          <p:cNvSpPr txBox="1">
            <a:spLocks/>
          </p:cNvSpPr>
          <p:nvPr/>
        </p:nvSpPr>
        <p:spPr bwMode="auto">
          <a:xfrm>
            <a:off x="728663" y="3068638"/>
            <a:ext cx="5810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C000"/>
                </a:solidFill>
              </a:rPr>
              <a:t>V3</a:t>
            </a:r>
          </a:p>
        </p:txBody>
      </p:sp>
      <p:sp>
        <p:nvSpPr>
          <p:cNvPr id="22" name="2 Marcador de contenido"/>
          <p:cNvSpPr>
            <a:spLocks noGrp="1"/>
          </p:cNvSpPr>
          <p:nvPr>
            <p:ph idx="1"/>
          </p:nvPr>
        </p:nvSpPr>
        <p:spPr>
          <a:xfrm>
            <a:off x="1019175" y="4467861"/>
            <a:ext cx="3043238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3 raíces</a:t>
            </a:r>
          </a:p>
        </p:txBody>
      </p:sp>
      <p:sp>
        <p:nvSpPr>
          <p:cNvPr id="24" name="2 Marcador de contenido"/>
          <p:cNvSpPr txBox="1">
            <a:spLocks/>
          </p:cNvSpPr>
          <p:nvPr/>
        </p:nvSpPr>
        <p:spPr bwMode="auto">
          <a:xfrm>
            <a:off x="1026294" y="5048473"/>
            <a:ext cx="30416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3 </a:t>
            </a:r>
            <a:r>
              <a:rPr lang="es-AR" sz="2800" dirty="0" smtClean="0"/>
              <a:t>arco cosenos</a:t>
            </a:r>
            <a:endParaRPr lang="es-AR" sz="2800" dirty="0" smtClean="0"/>
          </a:p>
        </p:txBody>
      </p:sp>
      <p:graphicFrame>
        <p:nvGraphicFramePr>
          <p:cNvPr id="4" name="3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65261"/>
              </p:ext>
            </p:extLst>
          </p:nvPr>
        </p:nvGraphicFramePr>
        <p:xfrm>
          <a:off x="4837881" y="1844179"/>
          <a:ext cx="383857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cuación" r:id="rId3" imgW="1346040" imgH="253800" progId="Equation.3">
                  <p:embed/>
                </p:oleObj>
              </mc:Choice>
              <mc:Fallback>
                <p:oleObj name="Ecuación" r:id="rId3" imgW="1346040" imgH="253800" progId="Equation.3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881" y="1844179"/>
                        <a:ext cx="3838575" cy="720725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4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327037"/>
              </p:ext>
            </p:extLst>
          </p:nvPr>
        </p:nvGraphicFramePr>
        <p:xfrm>
          <a:off x="4908748" y="2779638"/>
          <a:ext cx="3695700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cuación" r:id="rId5" imgW="1295400" imgH="508000" progId="Equation.3">
                  <p:embed/>
                </p:oleObj>
              </mc:Choice>
              <mc:Fallback>
                <p:oleObj name="Ecuación" r:id="rId5" imgW="1295400" imgH="5080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8748" y="2779638"/>
                        <a:ext cx="3695700" cy="1441450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5 Objeto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338116"/>
              </p:ext>
            </p:extLst>
          </p:nvPr>
        </p:nvGraphicFramePr>
        <p:xfrm>
          <a:off x="4985238" y="4402112"/>
          <a:ext cx="3405188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cuación" r:id="rId7" imgW="1193760" imgH="291960" progId="Equation.3">
                  <p:embed/>
                </p:oleObj>
              </mc:Choice>
              <mc:Fallback>
                <p:oleObj name="Ecuación" r:id="rId7" imgW="1193760" imgH="29196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5238" y="4402112"/>
                        <a:ext cx="3405188" cy="827088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47" grpId="0"/>
      <p:bldP spid="48" grpId="0"/>
      <p:bldP spid="49" grpId="0"/>
      <p:bldP spid="50" grpId="0" build="p"/>
      <p:bldP spid="51" grpId="0"/>
      <p:bldP spid="52" grpId="0"/>
      <p:bldP spid="53" grpId="0"/>
      <p:bldP spid="22" grpId="0" build="p"/>
      <p:bldP spid="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41 Rectángulo"/>
          <p:cNvSpPr>
            <a:spLocks noChangeArrowheads="1"/>
          </p:cNvSpPr>
          <p:nvPr/>
        </p:nvSpPr>
        <p:spPr bwMode="auto">
          <a:xfrm rot="2538128">
            <a:off x="2390775" y="2012950"/>
            <a:ext cx="3600450" cy="774700"/>
          </a:xfrm>
          <a:prstGeom prst="rect">
            <a:avLst/>
          </a:prstGeom>
          <a:solidFill>
            <a:srgbClr val="00B050">
              <a:alpha val="52156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9" name="28 Rectángulo"/>
          <p:cNvSpPr>
            <a:spLocks noChangeArrowheads="1"/>
          </p:cNvSpPr>
          <p:nvPr/>
        </p:nvSpPr>
        <p:spPr bwMode="auto">
          <a:xfrm rot="-2425699">
            <a:off x="0" y="2011363"/>
            <a:ext cx="3600450" cy="774700"/>
          </a:xfrm>
          <a:prstGeom prst="rect">
            <a:avLst/>
          </a:prstGeom>
          <a:solidFill>
            <a:srgbClr val="00B050">
              <a:alpha val="52156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Punto en Triangulo - 2</a:t>
            </a:r>
            <a:endParaRPr lang="es-AR" dirty="0"/>
          </a:p>
        </p:txBody>
      </p:sp>
      <p:sp>
        <p:nvSpPr>
          <p:cNvPr id="3" name="2 Triángulo isósceles"/>
          <p:cNvSpPr>
            <a:spLocks noChangeArrowheads="1"/>
          </p:cNvSpPr>
          <p:nvPr/>
        </p:nvSpPr>
        <p:spPr bwMode="auto">
          <a:xfrm>
            <a:off x="604838" y="1431925"/>
            <a:ext cx="4751387" cy="20034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8" name="10 Elipse"/>
          <p:cNvSpPr>
            <a:spLocks noChangeArrowheads="1"/>
          </p:cNvSpPr>
          <p:nvPr/>
        </p:nvSpPr>
        <p:spPr bwMode="auto">
          <a:xfrm>
            <a:off x="2405063" y="2674938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7" name="2 Marcador de contenido"/>
          <p:cNvSpPr txBox="1">
            <a:spLocks/>
          </p:cNvSpPr>
          <p:nvPr/>
        </p:nvSpPr>
        <p:spPr bwMode="auto">
          <a:xfrm>
            <a:off x="460375" y="3357563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>
                <a:solidFill>
                  <a:srgbClr val="FFFF00"/>
                </a:solidFill>
              </a:rPr>
              <a:t>A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sp>
        <p:nvSpPr>
          <p:cNvPr id="26" name="2 Marcador de contenido"/>
          <p:cNvSpPr txBox="1">
            <a:spLocks/>
          </p:cNvSpPr>
          <p:nvPr/>
        </p:nvSpPr>
        <p:spPr bwMode="auto">
          <a:xfrm>
            <a:off x="5159375" y="3348038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B</a:t>
            </a:r>
          </a:p>
        </p:txBody>
      </p:sp>
      <p:sp>
        <p:nvSpPr>
          <p:cNvPr id="27" name="2 Marcador de contenido"/>
          <p:cNvSpPr txBox="1">
            <a:spLocks/>
          </p:cNvSpPr>
          <p:nvPr/>
        </p:nvSpPr>
        <p:spPr bwMode="auto">
          <a:xfrm>
            <a:off x="2798763" y="1052513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C</a:t>
            </a:r>
          </a:p>
        </p:txBody>
      </p:sp>
      <p:cxnSp>
        <p:nvCxnSpPr>
          <p:cNvPr id="28" name="11 Conector recto de flecha"/>
          <p:cNvCxnSpPr>
            <a:cxnSpLocks noChangeShapeType="1"/>
            <a:stCxn id="3" idx="2"/>
            <a:endCxn id="3" idx="0"/>
          </p:cNvCxnSpPr>
          <p:nvPr/>
        </p:nvCxnSpPr>
        <p:spPr bwMode="auto">
          <a:xfrm flipV="1">
            <a:off x="604838" y="1431925"/>
            <a:ext cx="2374900" cy="2003425"/>
          </a:xfrm>
          <a:prstGeom prst="straightConnector1">
            <a:avLst/>
          </a:prstGeom>
          <a:noFill/>
          <a:ln w="34925" cap="sq" algn="ctr">
            <a:solidFill>
              <a:srgbClr val="FFFF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11 Conector recto de flecha"/>
          <p:cNvCxnSpPr>
            <a:cxnSpLocks noChangeShapeType="1"/>
            <a:stCxn id="3" idx="2"/>
          </p:cNvCxnSpPr>
          <p:nvPr/>
        </p:nvCxnSpPr>
        <p:spPr bwMode="auto">
          <a:xfrm flipH="1" flipV="1">
            <a:off x="0" y="2754313"/>
            <a:ext cx="604838" cy="681037"/>
          </a:xfrm>
          <a:prstGeom prst="straightConnector1">
            <a:avLst/>
          </a:prstGeom>
          <a:noFill/>
          <a:ln w="34925" cap="sq" algn="ctr">
            <a:solidFill>
              <a:schemeClr val="bg2">
                <a:lumMod val="40000"/>
                <a:lumOff val="60000"/>
              </a:schemeClr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2 Marcador de contenido"/>
          <p:cNvSpPr txBox="1">
            <a:spLocks/>
          </p:cNvSpPr>
          <p:nvPr/>
        </p:nvSpPr>
        <p:spPr bwMode="auto">
          <a:xfrm>
            <a:off x="127000" y="2433638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</a:t>
            </a:r>
          </a:p>
        </p:txBody>
      </p:sp>
      <p:sp>
        <p:nvSpPr>
          <p:cNvPr id="43" name="42 Rectángulo"/>
          <p:cNvSpPr>
            <a:spLocks noChangeArrowheads="1"/>
          </p:cNvSpPr>
          <p:nvPr/>
        </p:nvSpPr>
        <p:spPr bwMode="auto">
          <a:xfrm>
            <a:off x="582613" y="3048000"/>
            <a:ext cx="4997450" cy="774700"/>
          </a:xfrm>
          <a:prstGeom prst="rect">
            <a:avLst/>
          </a:prstGeom>
          <a:solidFill>
            <a:srgbClr val="00B050">
              <a:alpha val="52156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4" name="2 Marcador de contenido"/>
          <p:cNvSpPr txBox="1">
            <a:spLocks/>
          </p:cNvSpPr>
          <p:nvPr/>
        </p:nvSpPr>
        <p:spPr bwMode="auto">
          <a:xfrm>
            <a:off x="5273675" y="10525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err="1" smtClean="0"/>
              <a:t>Nac</a:t>
            </a:r>
            <a:r>
              <a:rPr lang="es-AR" sz="2800" dirty="0" smtClean="0"/>
              <a:t> = (C - A) x N</a:t>
            </a:r>
          </a:p>
        </p:txBody>
      </p:sp>
      <p:sp>
        <p:nvSpPr>
          <p:cNvPr id="54" name="2 Marcador de contenido"/>
          <p:cNvSpPr txBox="1">
            <a:spLocks/>
          </p:cNvSpPr>
          <p:nvPr/>
        </p:nvSpPr>
        <p:spPr bwMode="auto">
          <a:xfrm>
            <a:off x="5292725" y="14843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err="1" smtClean="0"/>
              <a:t>Ncb</a:t>
            </a:r>
            <a:r>
              <a:rPr lang="es-AR" sz="2800" dirty="0" smtClean="0"/>
              <a:t> = (B - C) x N</a:t>
            </a:r>
          </a:p>
        </p:txBody>
      </p:sp>
      <p:sp>
        <p:nvSpPr>
          <p:cNvPr id="56" name="2 Marcador de contenido"/>
          <p:cNvSpPr txBox="1">
            <a:spLocks/>
          </p:cNvSpPr>
          <p:nvPr/>
        </p:nvSpPr>
        <p:spPr bwMode="auto">
          <a:xfrm>
            <a:off x="5292725" y="19161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err="1" smtClean="0"/>
              <a:t>Nba</a:t>
            </a:r>
            <a:r>
              <a:rPr lang="es-AR" sz="2800" dirty="0" smtClean="0"/>
              <a:t> = (A - B) x N</a:t>
            </a:r>
          </a:p>
        </p:txBody>
      </p:sp>
      <p:sp>
        <p:nvSpPr>
          <p:cNvPr id="20" name="2 Marcador de contenido"/>
          <p:cNvSpPr>
            <a:spLocks noGrp="1"/>
          </p:cNvSpPr>
          <p:nvPr>
            <p:ph idx="1"/>
          </p:nvPr>
        </p:nvSpPr>
        <p:spPr>
          <a:xfrm>
            <a:off x="3276600" y="4076700"/>
            <a:ext cx="5621338" cy="93662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Solo productos escalares y vectoriales</a:t>
            </a:r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 bwMode="auto">
          <a:xfrm>
            <a:off x="2716213" y="1897063"/>
            <a:ext cx="431800" cy="53816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/>
              <a:t>+</a:t>
            </a:r>
          </a:p>
        </p:txBody>
      </p:sp>
      <p:sp>
        <p:nvSpPr>
          <p:cNvPr id="22" name="2 Marcador de contenido"/>
          <p:cNvSpPr txBox="1">
            <a:spLocks/>
          </p:cNvSpPr>
          <p:nvPr/>
        </p:nvSpPr>
        <p:spPr bwMode="auto">
          <a:xfrm>
            <a:off x="1908175" y="2397125"/>
            <a:ext cx="431800" cy="538163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/>
              <a:t>+</a:t>
            </a:r>
          </a:p>
        </p:txBody>
      </p:sp>
      <p:sp>
        <p:nvSpPr>
          <p:cNvPr id="23" name="2 Marcador de contenido"/>
          <p:cNvSpPr txBox="1">
            <a:spLocks/>
          </p:cNvSpPr>
          <p:nvPr/>
        </p:nvSpPr>
        <p:spPr bwMode="auto">
          <a:xfrm>
            <a:off x="3332163" y="2435225"/>
            <a:ext cx="431800" cy="539750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/>
              <a:t>+</a:t>
            </a:r>
          </a:p>
        </p:txBody>
      </p:sp>
      <p:sp>
        <p:nvSpPr>
          <p:cNvPr id="24" name="2 Marcador de contenido"/>
          <p:cNvSpPr txBox="1">
            <a:spLocks/>
          </p:cNvSpPr>
          <p:nvPr/>
        </p:nvSpPr>
        <p:spPr bwMode="auto">
          <a:xfrm>
            <a:off x="134168" y="1125537"/>
            <a:ext cx="198990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None/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Hemi</a:t>
            </a:r>
            <a:r>
              <a:rPr lang="es-AR" sz="2400" dirty="0" smtClean="0">
                <a:solidFill>
                  <a:srgbClr val="FFFF00"/>
                </a:solidFill>
              </a:rPr>
              <a:t>-planos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9" grpId="0" animBg="1"/>
      <p:bldP spid="3" grpId="0" animBg="1"/>
      <p:bldP spid="18" grpId="0" animBg="1"/>
      <p:bldP spid="47" grpId="0"/>
      <p:bldP spid="26" grpId="0"/>
      <p:bldP spid="27" grpId="0"/>
      <p:bldP spid="40" grpId="0"/>
      <p:bldP spid="43" grpId="0" animBg="1"/>
      <p:bldP spid="44" grpId="0" build="p"/>
      <p:bldP spid="54" grpId="0" build="p"/>
      <p:bldP spid="56" grpId="0" build="p"/>
      <p:bldP spid="20" grpId="0" build="p"/>
      <p:bldP spid="21" grpId="0" animBg="1"/>
      <p:bldP spid="22" grpId="0" animBg="1"/>
      <p:bldP spid="23" grpId="0" animBg="1"/>
      <p:bldP spid="2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2) Rayo-Vértice</a:t>
            </a:r>
            <a:endParaRPr lang="es-AR" dirty="0"/>
          </a:p>
        </p:txBody>
      </p:sp>
      <p:grpSp>
        <p:nvGrpSpPr>
          <p:cNvPr id="24" name="23 Grupo"/>
          <p:cNvGrpSpPr>
            <a:grpSpLocks/>
          </p:cNvGrpSpPr>
          <p:nvPr/>
        </p:nvGrpSpPr>
        <p:grpSpPr bwMode="auto">
          <a:xfrm>
            <a:off x="193675" y="1190625"/>
            <a:ext cx="3192463" cy="1603375"/>
            <a:chOff x="481013" y="1112838"/>
            <a:chExt cx="3192462" cy="1603375"/>
          </a:xfrm>
        </p:grpSpPr>
        <p:sp>
          <p:nvSpPr>
            <p:cNvPr id="20499" name="7 Elipse"/>
            <p:cNvSpPr>
              <a:spLocks noChangeArrowheads="1"/>
            </p:cNvSpPr>
            <p:nvPr/>
          </p:nvSpPr>
          <p:spPr bwMode="auto">
            <a:xfrm flipH="1">
              <a:off x="481013" y="1112838"/>
              <a:ext cx="1587500" cy="1603375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grpSp>
          <p:nvGrpSpPr>
            <p:cNvPr id="20500" name="8 Grupo"/>
            <p:cNvGrpSpPr>
              <a:grpSpLocks/>
            </p:cNvGrpSpPr>
            <p:nvPr/>
          </p:nvGrpSpPr>
          <p:grpSpPr bwMode="auto">
            <a:xfrm>
              <a:off x="1195388" y="1250950"/>
              <a:ext cx="2478087" cy="742950"/>
              <a:chOff x="1238366" y="1185084"/>
              <a:chExt cx="3405642" cy="1019780"/>
            </a:xfrm>
          </p:grpSpPr>
          <p:sp>
            <p:nvSpPr>
              <p:cNvPr id="20501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20502" name="11 Conector recto de flecha"/>
              <p:cNvCxnSpPr>
                <a:cxnSpLocks noChangeShapeType="1"/>
                <a:stCxn id="20501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" name="2 Marcador de contenido"/>
              <p:cNvSpPr txBox="1">
                <a:spLocks/>
              </p:cNvSpPr>
              <p:nvPr/>
            </p:nvSpPr>
            <p:spPr bwMode="auto">
              <a:xfrm>
                <a:off x="4148760" y="1185085"/>
                <a:ext cx="479975" cy="431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</p:grpSp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25" y="1241425"/>
            <a:ext cx="27574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225" y="2611438"/>
            <a:ext cx="3776663" cy="237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8 Grupo"/>
          <p:cNvGrpSpPr>
            <a:grpSpLocks/>
          </p:cNvGrpSpPr>
          <p:nvPr/>
        </p:nvGrpSpPr>
        <p:grpSpPr bwMode="auto">
          <a:xfrm>
            <a:off x="985838" y="3395663"/>
            <a:ext cx="2476500" cy="741362"/>
            <a:chOff x="1238366" y="1185084"/>
            <a:chExt cx="3405642" cy="1019780"/>
          </a:xfrm>
        </p:grpSpPr>
        <p:sp>
          <p:nvSpPr>
            <p:cNvPr id="20496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20497" name="11 Conector recto de flecha"/>
            <p:cNvCxnSpPr>
              <a:cxnSpLocks noChangeShapeType="1"/>
              <a:stCxn id="20496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2 Marcador de contenido"/>
            <p:cNvSpPr txBox="1">
              <a:spLocks/>
            </p:cNvSpPr>
            <p:nvPr/>
          </p:nvSpPr>
          <p:spPr bwMode="auto">
            <a:xfrm>
              <a:off x="4148443" y="1185084"/>
              <a:ext cx="480283" cy="430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45" name="7 Elipse"/>
          <p:cNvSpPr>
            <a:spLocks noChangeArrowheads="1"/>
          </p:cNvSpPr>
          <p:nvPr/>
        </p:nvSpPr>
        <p:spPr bwMode="auto">
          <a:xfrm flipH="1">
            <a:off x="268288" y="3249613"/>
            <a:ext cx="1587500" cy="1603375"/>
          </a:xfrm>
          <a:prstGeom prst="ellipse">
            <a:avLst/>
          </a:prstGeom>
          <a:noFill/>
          <a:ln w="28575" cap="sq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46" name="45 Conector recto"/>
          <p:cNvCxnSpPr>
            <a:cxnSpLocks noChangeShapeType="1"/>
          </p:cNvCxnSpPr>
          <p:nvPr/>
        </p:nvCxnSpPr>
        <p:spPr bwMode="auto">
          <a:xfrm flipH="1" flipV="1">
            <a:off x="469900" y="3535363"/>
            <a:ext cx="561975" cy="495300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2 Marcador de contenido"/>
          <p:cNvSpPr txBox="1">
            <a:spLocks/>
          </p:cNvSpPr>
          <p:nvPr/>
        </p:nvSpPr>
        <p:spPr bwMode="auto">
          <a:xfrm>
            <a:off x="725488" y="3392488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49" name="10 Elipse"/>
          <p:cNvSpPr>
            <a:spLocks noChangeArrowheads="1"/>
          </p:cNvSpPr>
          <p:nvPr/>
        </p:nvSpPr>
        <p:spPr bwMode="auto">
          <a:xfrm>
            <a:off x="3698875" y="2047875"/>
            <a:ext cx="157163" cy="157163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50" name="10 Elipse"/>
          <p:cNvSpPr>
            <a:spLocks noChangeArrowheads="1"/>
          </p:cNvSpPr>
          <p:nvPr/>
        </p:nvSpPr>
        <p:spPr bwMode="auto">
          <a:xfrm>
            <a:off x="6313488" y="1817688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51" name="10 Elipse"/>
          <p:cNvSpPr>
            <a:spLocks noChangeArrowheads="1"/>
          </p:cNvSpPr>
          <p:nvPr/>
        </p:nvSpPr>
        <p:spPr bwMode="auto">
          <a:xfrm>
            <a:off x="5319713" y="1143000"/>
            <a:ext cx="157162" cy="157163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52" name="10 Elipse"/>
          <p:cNvSpPr>
            <a:spLocks noChangeArrowheads="1"/>
          </p:cNvSpPr>
          <p:nvPr/>
        </p:nvSpPr>
        <p:spPr bwMode="auto">
          <a:xfrm>
            <a:off x="3856038" y="4392613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6" name="5 Abrir llave"/>
          <p:cNvSpPr>
            <a:spLocks/>
          </p:cNvSpPr>
          <p:nvPr/>
        </p:nvSpPr>
        <p:spPr bwMode="auto">
          <a:xfrm rot="-5400000">
            <a:off x="4038600" y="4464050"/>
            <a:ext cx="303213" cy="474663"/>
          </a:xfrm>
          <a:prstGeom prst="leftBrace">
            <a:avLst>
              <a:gd name="adj1" fmla="val 8335"/>
              <a:gd name="adj2" fmla="val 50000"/>
            </a:avLst>
          </a:prstGeom>
          <a:noFill/>
          <a:ln w="28575" cap="sq" algn="ctr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53" name="2 Marcador de contenido"/>
          <p:cNvSpPr txBox="1">
            <a:spLocks/>
          </p:cNvSpPr>
          <p:nvPr/>
        </p:nvSpPr>
        <p:spPr bwMode="auto">
          <a:xfrm>
            <a:off x="4010025" y="4764088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9" grpId="0" animBg="1"/>
      <p:bldP spid="50" grpId="0" animBg="1"/>
      <p:bldP spid="51" grpId="0" animBg="1"/>
      <p:bldP spid="52" grpId="0" animBg="1"/>
      <p:bldP spid="6" grpId="0" animBg="1"/>
      <p:bldP spid="5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Clase anterior</a:t>
            </a:r>
            <a:endParaRPr lang="es-AR" dirty="0"/>
          </a:p>
        </p:txBody>
      </p:sp>
      <p:sp>
        <p:nvSpPr>
          <p:cNvPr id="7172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7790 h 934081"/>
              <a:gd name="T2" fmla="*/ 66675 w 1562100"/>
              <a:gd name="T3" fmla="*/ 842642 h 934081"/>
              <a:gd name="T4" fmla="*/ 142875 w 1562100"/>
              <a:gd name="T5" fmla="*/ 804799 h 934081"/>
              <a:gd name="T6" fmla="*/ 295275 w 1562100"/>
              <a:gd name="T7" fmla="*/ 729111 h 934081"/>
              <a:gd name="T8" fmla="*/ 514350 w 1562100"/>
              <a:gd name="T9" fmla="*/ 606121 h 934081"/>
              <a:gd name="T10" fmla="*/ 600075 w 1562100"/>
              <a:gd name="T11" fmla="*/ 568279 h 934081"/>
              <a:gd name="T12" fmla="*/ 752475 w 1562100"/>
              <a:gd name="T13" fmla="*/ 445287 h 934081"/>
              <a:gd name="T14" fmla="*/ 847725 w 1562100"/>
              <a:gd name="T15" fmla="*/ 388521 h 934081"/>
              <a:gd name="T16" fmla="*/ 1009650 w 1562100"/>
              <a:gd name="T17" fmla="*/ 284453 h 934081"/>
              <a:gd name="T18" fmla="*/ 1152525 w 1562100"/>
              <a:gd name="T19" fmla="*/ 208765 h 934081"/>
              <a:gd name="T20" fmla="*/ 1266825 w 1562100"/>
              <a:gd name="T21" fmla="*/ 142539 h 934081"/>
              <a:gd name="T22" fmla="*/ 1323975 w 1562100"/>
              <a:gd name="T23" fmla="*/ 114158 h 934081"/>
              <a:gd name="T24" fmla="*/ 1457325 w 1562100"/>
              <a:gd name="T25" fmla="*/ 66856 h 934081"/>
              <a:gd name="T26" fmla="*/ 1495425 w 1562100"/>
              <a:gd name="T27" fmla="*/ 47931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ES"/>
          </a:p>
        </p:txBody>
      </p:sp>
      <p:sp>
        <p:nvSpPr>
          <p:cNvPr id="4" name="3 Triángulo isósceles"/>
          <p:cNvSpPr>
            <a:spLocks noChangeArrowheads="1"/>
          </p:cNvSpPr>
          <p:nvPr/>
        </p:nvSpPr>
        <p:spPr bwMode="auto">
          <a:xfrm>
            <a:off x="0" y="834614"/>
            <a:ext cx="3025775" cy="1511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219075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Triángulo rectángulo"/>
          <p:cNvSpPr/>
          <p:nvPr/>
        </p:nvSpPr>
        <p:spPr bwMode="auto">
          <a:xfrm>
            <a:off x="323850" y="3284538"/>
            <a:ext cx="1727200" cy="1728787"/>
          </a:xfrm>
          <a:prstGeom prst="rtTriangle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10" name="9 Triángulo rectángulo"/>
          <p:cNvSpPr/>
          <p:nvPr/>
        </p:nvSpPr>
        <p:spPr bwMode="auto">
          <a:xfrm rot="10800000">
            <a:off x="395288" y="3284538"/>
            <a:ext cx="1728787" cy="1728787"/>
          </a:xfrm>
          <a:prstGeom prst="rtTriangle">
            <a:avLst/>
          </a:prstGeom>
          <a:solidFill>
            <a:schemeClr val="bg2">
              <a:lumMod val="40000"/>
              <a:lumOff val="6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97188"/>
            <a:ext cx="2155825" cy="250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97200"/>
            <a:ext cx="23558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92018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Intersección con esfera</a:t>
            </a:r>
            <a:endParaRPr lang="es-AR" dirty="0"/>
          </a:p>
        </p:txBody>
      </p:sp>
      <p:sp>
        <p:nvSpPr>
          <p:cNvPr id="4" name="3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63077" y="2001625"/>
            <a:ext cx="6945427" cy="969176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grpSp>
        <p:nvGrpSpPr>
          <p:cNvPr id="5" name="4 Grupo"/>
          <p:cNvGrpSpPr>
            <a:grpSpLocks/>
          </p:cNvGrpSpPr>
          <p:nvPr/>
        </p:nvGrpSpPr>
        <p:grpSpPr bwMode="auto">
          <a:xfrm>
            <a:off x="107950" y="836613"/>
            <a:ext cx="1587500" cy="1603375"/>
            <a:chOff x="179512" y="1052736"/>
            <a:chExt cx="1587500" cy="1603375"/>
          </a:xfrm>
        </p:grpSpPr>
        <p:sp>
          <p:nvSpPr>
            <p:cNvPr id="21526" name="7 Elipse"/>
            <p:cNvSpPr>
              <a:spLocks noChangeArrowheads="1"/>
            </p:cNvSpPr>
            <p:nvPr/>
          </p:nvSpPr>
          <p:spPr bwMode="auto">
            <a:xfrm flipH="1">
              <a:off x="179512" y="1052736"/>
              <a:ext cx="1587500" cy="1603375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21527" name="10 Elipse"/>
            <p:cNvSpPr>
              <a:spLocks noChangeArrowheads="1"/>
            </p:cNvSpPr>
            <p:nvPr/>
          </p:nvSpPr>
          <p:spPr bwMode="auto">
            <a:xfrm>
              <a:off x="893887" y="1776416"/>
              <a:ext cx="157188" cy="157382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58" name="2 Marcador de contenido"/>
            <p:cNvSpPr txBox="1">
              <a:spLocks/>
            </p:cNvSpPr>
            <p:nvPr/>
          </p:nvSpPr>
          <p:spPr bwMode="auto">
            <a:xfrm>
              <a:off x="611312" y="1838548"/>
              <a:ext cx="349250" cy="438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C</a:t>
              </a:r>
            </a:p>
          </p:txBody>
        </p:sp>
      </p:grpSp>
      <p:sp>
        <p:nvSpPr>
          <p:cNvPr id="59" name="2 Marcador de contenido"/>
          <p:cNvSpPr txBox="1">
            <a:spLocks/>
          </p:cNvSpPr>
          <p:nvPr/>
        </p:nvSpPr>
        <p:spPr bwMode="auto">
          <a:xfrm>
            <a:off x="1316038" y="2565400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/>
              <a:t>X</a:t>
            </a:r>
          </a:p>
        </p:txBody>
      </p:sp>
      <p:cxnSp>
        <p:nvCxnSpPr>
          <p:cNvPr id="60" name="59 Conector recto"/>
          <p:cNvCxnSpPr>
            <a:cxnSpLocks noChangeShapeType="1"/>
            <a:stCxn id="59" idx="0"/>
          </p:cNvCxnSpPr>
          <p:nvPr/>
        </p:nvCxnSpPr>
        <p:spPr bwMode="auto">
          <a:xfrm flipH="1" flipV="1">
            <a:off x="889000" y="1670050"/>
            <a:ext cx="601663" cy="895350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2" name="10 Elipse"/>
          <p:cNvSpPr>
            <a:spLocks noChangeArrowheads="1"/>
          </p:cNvSpPr>
          <p:nvPr/>
        </p:nvSpPr>
        <p:spPr bwMode="auto">
          <a:xfrm>
            <a:off x="1411288" y="2486025"/>
            <a:ext cx="157162" cy="157163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63" name="62 Abrir llave"/>
          <p:cNvSpPr/>
          <p:nvPr/>
        </p:nvSpPr>
        <p:spPr bwMode="auto">
          <a:xfrm rot="19615588" flipH="1">
            <a:off x="1270000" y="1327150"/>
            <a:ext cx="557213" cy="1230313"/>
          </a:xfrm>
          <a:prstGeom prst="leftBrace">
            <a:avLst/>
          </a:prstGeom>
          <a:noFill/>
          <a:ln w="28575" cap="sq" cmpd="sng" algn="ctr">
            <a:solidFill>
              <a:schemeClr val="tx1">
                <a:lumMod val="95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4" name="2 Marcador de contenido"/>
          <p:cNvSpPr txBox="1">
            <a:spLocks/>
          </p:cNvSpPr>
          <p:nvPr/>
        </p:nvSpPr>
        <p:spPr bwMode="auto">
          <a:xfrm>
            <a:off x="1619250" y="1512888"/>
            <a:ext cx="11525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/>
              <a:t>&lt;= r</a:t>
            </a:r>
          </a:p>
        </p:txBody>
      </p:sp>
      <p:sp>
        <p:nvSpPr>
          <p:cNvPr id="65" name="2 Marcador de contenido"/>
          <p:cNvSpPr txBox="1">
            <a:spLocks/>
          </p:cNvSpPr>
          <p:nvPr/>
        </p:nvSpPr>
        <p:spPr bwMode="auto">
          <a:xfrm>
            <a:off x="2987675" y="1358900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|X - C| &lt;= r</a:t>
            </a:r>
          </a:p>
        </p:txBody>
      </p:sp>
      <p:sp>
        <p:nvSpPr>
          <p:cNvPr id="67" name="66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783791" y="3068960"/>
            <a:ext cx="4255717" cy="58477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grpSp>
        <p:nvGrpSpPr>
          <p:cNvPr id="8" name="7 Grupo"/>
          <p:cNvGrpSpPr>
            <a:grpSpLocks/>
          </p:cNvGrpSpPr>
          <p:nvPr/>
        </p:nvGrpSpPr>
        <p:grpSpPr bwMode="auto">
          <a:xfrm>
            <a:off x="107950" y="3694113"/>
            <a:ext cx="7893050" cy="1103312"/>
            <a:chOff x="107504" y="3693840"/>
            <a:chExt cx="7893050" cy="1103312"/>
          </a:xfrm>
        </p:grpSpPr>
        <p:grpSp>
          <p:nvGrpSpPr>
            <p:cNvPr id="21519" name="8 Grupo"/>
            <p:cNvGrpSpPr>
              <a:grpSpLocks/>
            </p:cNvGrpSpPr>
            <p:nvPr/>
          </p:nvGrpSpPr>
          <p:grpSpPr bwMode="auto">
            <a:xfrm>
              <a:off x="204341" y="3693840"/>
              <a:ext cx="2476500" cy="741362"/>
              <a:chOff x="1238366" y="1185084"/>
              <a:chExt cx="3405642" cy="1019780"/>
            </a:xfrm>
          </p:grpSpPr>
          <p:sp>
            <p:nvSpPr>
              <p:cNvPr id="21523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21524" name="11 Conector recto de flecha"/>
              <p:cNvCxnSpPr>
                <a:cxnSpLocks noChangeShapeType="1"/>
                <a:stCxn id="21523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71" name="2 Marcador de contenido"/>
              <p:cNvSpPr txBox="1">
                <a:spLocks/>
              </p:cNvSpPr>
              <p:nvPr/>
            </p:nvSpPr>
            <p:spPr bwMode="auto">
              <a:xfrm>
                <a:off x="4148444" y="1185084"/>
                <a:ext cx="480283" cy="4301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  <p:sp>
          <p:nvSpPr>
            <p:cNvPr id="72" name="2 Marcador de contenido"/>
            <p:cNvSpPr txBox="1">
              <a:spLocks/>
            </p:cNvSpPr>
            <p:nvPr/>
          </p:nvSpPr>
          <p:spPr bwMode="auto">
            <a:xfrm>
              <a:off x="107504" y="4484415"/>
              <a:ext cx="349250" cy="31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P</a:t>
              </a:r>
            </a:p>
          </p:txBody>
        </p:sp>
        <p:sp>
          <p:nvSpPr>
            <p:cNvPr id="73" name="2 Marcador de contenido"/>
            <p:cNvSpPr txBox="1">
              <a:spLocks/>
            </p:cNvSpPr>
            <p:nvPr/>
          </p:nvSpPr>
          <p:spPr bwMode="auto">
            <a:xfrm>
              <a:off x="2436367" y="4197077"/>
              <a:ext cx="349250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Q</a:t>
              </a:r>
            </a:p>
          </p:txBody>
        </p:sp>
        <p:sp>
          <p:nvSpPr>
            <p:cNvPr id="74" name="2 Marcador de contenido"/>
            <p:cNvSpPr txBox="1">
              <a:spLocks/>
            </p:cNvSpPr>
            <p:nvPr/>
          </p:nvSpPr>
          <p:spPr bwMode="auto">
            <a:xfrm>
              <a:off x="3157092" y="3836715"/>
              <a:ext cx="4843462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es-AR" sz="2800" dirty="0" smtClean="0">
                  <a:solidFill>
                    <a:srgbClr val="FFFF00"/>
                  </a:solidFill>
                </a:rPr>
                <a:t>R(t) = P + t(Q - P)</a:t>
              </a:r>
            </a:p>
          </p:txBody>
        </p:sp>
      </p:grpSp>
      <p:sp>
        <p:nvSpPr>
          <p:cNvPr id="76" name="75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4724388"/>
            <a:ext cx="8219622" cy="584775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77" name="2 Marcador de contenido"/>
          <p:cNvSpPr txBox="1">
            <a:spLocks/>
          </p:cNvSpPr>
          <p:nvPr/>
        </p:nvSpPr>
        <p:spPr bwMode="auto">
          <a:xfrm>
            <a:off x="2897188" y="5589588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Despejar 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2" grpId="0" animBg="1"/>
      <p:bldP spid="63" grpId="0" animBg="1"/>
      <p:bldP spid="64" grpId="0"/>
      <p:bldP spid="65" grpId="0" build="p"/>
      <p:bldP spid="7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3) Rayo-Arista</a:t>
            </a:r>
            <a:endParaRPr lang="es-AR" dirty="0"/>
          </a:p>
        </p:txBody>
      </p:sp>
      <p:grpSp>
        <p:nvGrpSpPr>
          <p:cNvPr id="24" name="23 Grupo"/>
          <p:cNvGrpSpPr>
            <a:grpSpLocks/>
          </p:cNvGrpSpPr>
          <p:nvPr/>
        </p:nvGrpSpPr>
        <p:grpSpPr bwMode="auto">
          <a:xfrm>
            <a:off x="193675" y="1190625"/>
            <a:ext cx="3192463" cy="1603375"/>
            <a:chOff x="481013" y="1112838"/>
            <a:chExt cx="3192462" cy="1603375"/>
          </a:xfrm>
        </p:grpSpPr>
        <p:sp>
          <p:nvSpPr>
            <p:cNvPr id="22549" name="7 Elipse"/>
            <p:cNvSpPr>
              <a:spLocks noChangeArrowheads="1"/>
            </p:cNvSpPr>
            <p:nvPr/>
          </p:nvSpPr>
          <p:spPr bwMode="auto">
            <a:xfrm flipH="1">
              <a:off x="481013" y="1112838"/>
              <a:ext cx="1587500" cy="1603375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grpSp>
          <p:nvGrpSpPr>
            <p:cNvPr id="22550" name="8 Grupo"/>
            <p:cNvGrpSpPr>
              <a:grpSpLocks/>
            </p:cNvGrpSpPr>
            <p:nvPr/>
          </p:nvGrpSpPr>
          <p:grpSpPr bwMode="auto">
            <a:xfrm>
              <a:off x="1195388" y="1250950"/>
              <a:ext cx="2478087" cy="742950"/>
              <a:chOff x="1238366" y="1185084"/>
              <a:chExt cx="3405642" cy="1019780"/>
            </a:xfrm>
          </p:grpSpPr>
          <p:sp>
            <p:nvSpPr>
              <p:cNvPr id="22551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22552" name="11 Conector recto de flecha"/>
              <p:cNvCxnSpPr>
                <a:cxnSpLocks noChangeShapeType="1"/>
                <a:stCxn id="22551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4" name="2 Marcador de contenido"/>
              <p:cNvSpPr txBox="1">
                <a:spLocks/>
              </p:cNvSpPr>
              <p:nvPr/>
            </p:nvSpPr>
            <p:spPr bwMode="auto">
              <a:xfrm>
                <a:off x="4148760" y="1185085"/>
                <a:ext cx="479975" cy="431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</p:grpSp>
      <p:grpSp>
        <p:nvGrpSpPr>
          <p:cNvPr id="37" name="8 Grupo"/>
          <p:cNvGrpSpPr>
            <a:grpSpLocks/>
          </p:cNvGrpSpPr>
          <p:nvPr/>
        </p:nvGrpSpPr>
        <p:grpSpPr bwMode="auto">
          <a:xfrm>
            <a:off x="985838" y="3395663"/>
            <a:ext cx="2476500" cy="741362"/>
            <a:chOff x="1238366" y="1185084"/>
            <a:chExt cx="3405642" cy="1019780"/>
          </a:xfrm>
        </p:grpSpPr>
        <p:sp>
          <p:nvSpPr>
            <p:cNvPr id="22546" name="10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22547" name="11 Conector recto de flecha"/>
            <p:cNvCxnSpPr>
              <a:cxnSpLocks noChangeShapeType="1"/>
              <a:stCxn id="22546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1" name="2 Marcador de contenido"/>
            <p:cNvSpPr txBox="1">
              <a:spLocks/>
            </p:cNvSpPr>
            <p:nvPr/>
          </p:nvSpPr>
          <p:spPr bwMode="auto">
            <a:xfrm>
              <a:off x="4148443" y="1185084"/>
              <a:ext cx="480283" cy="430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45" name="7 Elipse"/>
          <p:cNvSpPr>
            <a:spLocks noChangeArrowheads="1"/>
          </p:cNvSpPr>
          <p:nvPr/>
        </p:nvSpPr>
        <p:spPr bwMode="auto">
          <a:xfrm flipH="1">
            <a:off x="268288" y="3249613"/>
            <a:ext cx="1587500" cy="1603375"/>
          </a:xfrm>
          <a:prstGeom prst="ellipse">
            <a:avLst/>
          </a:prstGeom>
          <a:noFill/>
          <a:ln w="28575" cap="sq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46" name="45 Conector recto"/>
          <p:cNvCxnSpPr>
            <a:cxnSpLocks noChangeShapeType="1"/>
          </p:cNvCxnSpPr>
          <p:nvPr/>
        </p:nvCxnSpPr>
        <p:spPr bwMode="auto">
          <a:xfrm flipH="1" flipV="1">
            <a:off x="469900" y="3535363"/>
            <a:ext cx="561975" cy="495300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2 Marcador de contenido"/>
          <p:cNvSpPr txBox="1">
            <a:spLocks/>
          </p:cNvSpPr>
          <p:nvPr/>
        </p:nvSpPr>
        <p:spPr bwMode="auto">
          <a:xfrm>
            <a:off x="725488" y="3392488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  <p:grpSp>
        <p:nvGrpSpPr>
          <p:cNvPr id="13" name="12 Grupo"/>
          <p:cNvGrpSpPr>
            <a:grpSpLocks/>
          </p:cNvGrpSpPr>
          <p:nvPr/>
        </p:nvGrpSpPr>
        <p:grpSpPr bwMode="auto">
          <a:xfrm>
            <a:off x="3692525" y="1241425"/>
            <a:ext cx="2757488" cy="946150"/>
            <a:chOff x="3692839" y="1240974"/>
            <a:chExt cx="2757488" cy="946150"/>
          </a:xfrm>
        </p:grpSpPr>
        <p:pic>
          <p:nvPicPr>
            <p:cNvPr id="2254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839" y="1240974"/>
              <a:ext cx="2757488" cy="946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2543" name="3 Conector recto"/>
            <p:cNvCxnSpPr>
              <a:cxnSpLocks noChangeShapeType="1"/>
            </p:cNvCxnSpPr>
            <p:nvPr/>
          </p:nvCxnSpPr>
          <p:spPr bwMode="auto">
            <a:xfrm flipV="1">
              <a:off x="3692839" y="1240974"/>
              <a:ext cx="1743257" cy="946150"/>
            </a:xfrm>
            <a:prstGeom prst="line">
              <a:avLst/>
            </a:prstGeom>
            <a:noFill/>
            <a:ln w="571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4" name="28 Conector recto"/>
            <p:cNvCxnSpPr>
              <a:cxnSpLocks noChangeShapeType="1"/>
            </p:cNvCxnSpPr>
            <p:nvPr/>
          </p:nvCxnSpPr>
          <p:spPr bwMode="auto">
            <a:xfrm flipV="1">
              <a:off x="3692839" y="1914304"/>
              <a:ext cx="2757488" cy="272820"/>
            </a:xfrm>
            <a:prstGeom prst="line">
              <a:avLst/>
            </a:prstGeom>
            <a:noFill/>
            <a:ln w="571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45" name="32 Conector recto"/>
            <p:cNvCxnSpPr>
              <a:cxnSpLocks noChangeShapeType="1"/>
            </p:cNvCxnSpPr>
            <p:nvPr/>
          </p:nvCxnSpPr>
          <p:spPr bwMode="auto">
            <a:xfrm flipH="1" flipV="1">
              <a:off x="5436096" y="1240974"/>
              <a:ext cx="1014231" cy="673330"/>
            </a:xfrm>
            <a:prstGeom prst="line">
              <a:avLst/>
            </a:prstGeom>
            <a:noFill/>
            <a:ln w="57150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4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43150"/>
            <a:ext cx="3937000" cy="273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2" name="41 Conector recto"/>
          <p:cNvCxnSpPr>
            <a:cxnSpLocks noChangeShapeType="1"/>
          </p:cNvCxnSpPr>
          <p:nvPr/>
        </p:nvCxnSpPr>
        <p:spPr bwMode="auto">
          <a:xfrm flipV="1">
            <a:off x="3984625" y="3708400"/>
            <a:ext cx="3427413" cy="795338"/>
          </a:xfrm>
          <a:prstGeom prst="line">
            <a:avLst/>
          </a:prstGeom>
          <a:noFill/>
          <a:ln w="5715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42 Abrir llave"/>
          <p:cNvSpPr>
            <a:spLocks/>
          </p:cNvSpPr>
          <p:nvPr/>
        </p:nvSpPr>
        <p:spPr bwMode="auto">
          <a:xfrm rot="-900000">
            <a:off x="5203825" y="4197350"/>
            <a:ext cx="304800" cy="474663"/>
          </a:xfrm>
          <a:prstGeom prst="leftBrace">
            <a:avLst>
              <a:gd name="adj1" fmla="val 8291"/>
              <a:gd name="adj2" fmla="val 50000"/>
            </a:avLst>
          </a:prstGeom>
          <a:noFill/>
          <a:ln w="28575" cap="sq" algn="ctr">
            <a:solidFill>
              <a:srgbClr val="FF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44" name="2 Marcador de contenido"/>
          <p:cNvSpPr txBox="1">
            <a:spLocks/>
          </p:cNvSpPr>
          <p:nvPr/>
        </p:nvSpPr>
        <p:spPr bwMode="auto">
          <a:xfrm>
            <a:off x="4881563" y="4241800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8" grpId="0"/>
      <p:bldP spid="43" grpId="0" animBg="1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Cilindro"/>
          <p:cNvSpPr>
            <a:spLocks noChangeArrowheads="1"/>
          </p:cNvSpPr>
          <p:nvPr/>
        </p:nvSpPr>
        <p:spPr bwMode="auto">
          <a:xfrm rot="4092706">
            <a:off x="1600200" y="574676"/>
            <a:ext cx="1722437" cy="4195762"/>
          </a:xfrm>
          <a:prstGeom prst="can">
            <a:avLst>
              <a:gd name="adj" fmla="val 25002"/>
            </a:avLst>
          </a:prstGeom>
          <a:solidFill>
            <a:schemeClr val="accent1">
              <a:alpha val="30980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Intersección con cilindro</a:t>
            </a:r>
            <a:endParaRPr lang="es-AR" dirty="0"/>
          </a:p>
        </p:txBody>
      </p:sp>
      <p:sp>
        <p:nvSpPr>
          <p:cNvPr id="59" name="2 Marcador de contenido"/>
          <p:cNvSpPr txBox="1">
            <a:spLocks/>
          </p:cNvSpPr>
          <p:nvPr/>
        </p:nvSpPr>
        <p:spPr bwMode="auto">
          <a:xfrm>
            <a:off x="539750" y="3386138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/>
              <a:t>M</a:t>
            </a:r>
          </a:p>
        </p:txBody>
      </p:sp>
      <p:sp>
        <p:nvSpPr>
          <p:cNvPr id="62" name="10 Elipse"/>
          <p:cNvSpPr>
            <a:spLocks noChangeArrowheads="1"/>
          </p:cNvSpPr>
          <p:nvPr/>
        </p:nvSpPr>
        <p:spPr bwMode="auto">
          <a:xfrm>
            <a:off x="668338" y="3271838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5" name="10 Elipse"/>
          <p:cNvSpPr>
            <a:spLocks noChangeArrowheads="1"/>
          </p:cNvSpPr>
          <p:nvPr/>
        </p:nvSpPr>
        <p:spPr bwMode="auto">
          <a:xfrm>
            <a:off x="4164013" y="1909763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6" name="2 Marcador de contenido"/>
          <p:cNvSpPr txBox="1">
            <a:spLocks/>
          </p:cNvSpPr>
          <p:nvPr/>
        </p:nvSpPr>
        <p:spPr bwMode="auto">
          <a:xfrm>
            <a:off x="4097338" y="2084388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/>
              <a:t>N</a:t>
            </a:r>
          </a:p>
        </p:txBody>
      </p:sp>
      <p:cxnSp>
        <p:nvCxnSpPr>
          <p:cNvPr id="27" name="26 Conector recto"/>
          <p:cNvCxnSpPr>
            <a:cxnSpLocks noChangeShapeType="1"/>
          </p:cNvCxnSpPr>
          <p:nvPr/>
        </p:nvCxnSpPr>
        <p:spPr bwMode="auto">
          <a:xfrm flipH="1">
            <a:off x="739775" y="1989138"/>
            <a:ext cx="3502025" cy="1352550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33 Conector recto"/>
          <p:cNvCxnSpPr>
            <a:cxnSpLocks noChangeShapeType="1"/>
          </p:cNvCxnSpPr>
          <p:nvPr/>
        </p:nvCxnSpPr>
        <p:spPr bwMode="auto">
          <a:xfrm flipH="1" flipV="1">
            <a:off x="2963863" y="2473325"/>
            <a:ext cx="369887" cy="784225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2 Marcador de contenido"/>
          <p:cNvSpPr txBox="1">
            <a:spLocks/>
          </p:cNvSpPr>
          <p:nvPr/>
        </p:nvSpPr>
        <p:spPr bwMode="auto">
          <a:xfrm>
            <a:off x="3265488" y="2660650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</a:t>
            </a:r>
          </a:p>
        </p:txBody>
      </p:sp>
      <p:sp>
        <p:nvSpPr>
          <p:cNvPr id="38" name="2 Marcador de contenido"/>
          <p:cNvSpPr txBox="1">
            <a:spLocks/>
          </p:cNvSpPr>
          <p:nvPr/>
        </p:nvSpPr>
        <p:spPr bwMode="auto">
          <a:xfrm>
            <a:off x="2814638" y="4056063"/>
            <a:ext cx="34925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/>
              <a:t>X</a:t>
            </a:r>
          </a:p>
        </p:txBody>
      </p:sp>
      <p:sp>
        <p:nvSpPr>
          <p:cNvPr id="39" name="10 Elipse"/>
          <p:cNvSpPr>
            <a:spLocks noChangeArrowheads="1"/>
          </p:cNvSpPr>
          <p:nvPr/>
        </p:nvSpPr>
        <p:spPr bwMode="auto">
          <a:xfrm>
            <a:off x="2909888" y="3978275"/>
            <a:ext cx="157162" cy="157163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42" name="11 Conector recto de flecha"/>
          <p:cNvCxnSpPr>
            <a:cxnSpLocks noChangeShapeType="1"/>
          </p:cNvCxnSpPr>
          <p:nvPr/>
        </p:nvCxnSpPr>
        <p:spPr bwMode="auto">
          <a:xfrm>
            <a:off x="2459038" y="2708275"/>
            <a:ext cx="544512" cy="1390650"/>
          </a:xfrm>
          <a:prstGeom prst="straightConnector1">
            <a:avLst/>
          </a:prstGeom>
          <a:noFill/>
          <a:ln w="34925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2 Marcador de contenido"/>
          <p:cNvSpPr txBox="1">
            <a:spLocks/>
          </p:cNvSpPr>
          <p:nvPr/>
        </p:nvSpPr>
        <p:spPr bwMode="auto">
          <a:xfrm>
            <a:off x="2927350" y="3438525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L</a:t>
            </a:r>
          </a:p>
        </p:txBody>
      </p:sp>
      <p:sp>
        <p:nvSpPr>
          <p:cNvPr id="45" name="2 Marcador de contenido"/>
          <p:cNvSpPr txBox="1">
            <a:spLocks/>
          </p:cNvSpPr>
          <p:nvPr/>
        </p:nvSpPr>
        <p:spPr bwMode="auto">
          <a:xfrm>
            <a:off x="5364163" y="1196975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|L| &lt;= r</a:t>
            </a:r>
          </a:p>
        </p:txBody>
      </p:sp>
      <p:sp>
        <p:nvSpPr>
          <p:cNvPr id="46" name="2 Marcador de contenid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5417765" y="1736105"/>
            <a:ext cx="3114675" cy="612775"/>
          </a:xfrm>
          <a:prstGeom prst="rect">
            <a:avLst/>
          </a:prstGeom>
          <a:blipFill rotWithShape="1">
            <a:blip r:embed="rId2"/>
            <a:stretch>
              <a:fillRect l="-4305" t="-12000" b="-18000"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cxnSp>
        <p:nvCxnSpPr>
          <p:cNvPr id="47" name="11 Conector recto de flecha"/>
          <p:cNvCxnSpPr>
            <a:cxnSpLocks noChangeShapeType="1"/>
            <a:endCxn id="39" idx="2"/>
          </p:cNvCxnSpPr>
          <p:nvPr/>
        </p:nvCxnSpPr>
        <p:spPr bwMode="auto">
          <a:xfrm>
            <a:off x="739775" y="3341688"/>
            <a:ext cx="2170113" cy="714375"/>
          </a:xfrm>
          <a:prstGeom prst="straightConnector1">
            <a:avLst/>
          </a:prstGeom>
          <a:noFill/>
          <a:ln w="34925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2 Marcador de contenido"/>
          <p:cNvSpPr txBox="1">
            <a:spLocks/>
          </p:cNvSpPr>
          <p:nvPr/>
        </p:nvSpPr>
        <p:spPr bwMode="auto">
          <a:xfrm>
            <a:off x="1651000" y="3830638"/>
            <a:ext cx="349250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V</a:t>
            </a:r>
          </a:p>
        </p:txBody>
      </p:sp>
      <p:sp>
        <p:nvSpPr>
          <p:cNvPr id="51" name="2 Marcador de contenido"/>
          <p:cNvSpPr txBox="1">
            <a:spLocks/>
          </p:cNvSpPr>
          <p:nvPr/>
        </p:nvSpPr>
        <p:spPr bwMode="auto">
          <a:xfrm>
            <a:off x="5435600" y="2311400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V = X - M</a:t>
            </a:r>
          </a:p>
        </p:txBody>
      </p:sp>
      <p:cxnSp>
        <p:nvCxnSpPr>
          <p:cNvPr id="53" name="11 Conector recto de flecha"/>
          <p:cNvCxnSpPr>
            <a:cxnSpLocks noChangeShapeType="1"/>
          </p:cNvCxnSpPr>
          <p:nvPr/>
        </p:nvCxnSpPr>
        <p:spPr bwMode="auto">
          <a:xfrm flipV="1">
            <a:off x="739775" y="2660650"/>
            <a:ext cx="1719263" cy="665163"/>
          </a:xfrm>
          <a:prstGeom prst="straightConnector1">
            <a:avLst/>
          </a:prstGeom>
          <a:noFill/>
          <a:ln w="34925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2 Marcador de contenido"/>
          <p:cNvSpPr txBox="1">
            <a:spLocks/>
          </p:cNvSpPr>
          <p:nvPr/>
        </p:nvSpPr>
        <p:spPr bwMode="auto">
          <a:xfrm>
            <a:off x="1454150" y="2587625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W</a:t>
            </a:r>
          </a:p>
        </p:txBody>
      </p:sp>
      <p:cxnSp>
        <p:nvCxnSpPr>
          <p:cNvPr id="66" name="11 Conector recto de flecha"/>
          <p:cNvCxnSpPr>
            <a:cxnSpLocks noChangeShapeType="1"/>
          </p:cNvCxnSpPr>
          <p:nvPr/>
        </p:nvCxnSpPr>
        <p:spPr bwMode="auto">
          <a:xfrm flipV="1">
            <a:off x="668338" y="1584325"/>
            <a:ext cx="3327400" cy="1281113"/>
          </a:xfrm>
          <a:prstGeom prst="straightConnector1">
            <a:avLst/>
          </a:prstGeom>
          <a:noFill/>
          <a:ln w="34925" cap="sq" algn="ctr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5" name="2 Marcador de contenido"/>
          <p:cNvSpPr txBox="1">
            <a:spLocks/>
          </p:cNvSpPr>
          <p:nvPr/>
        </p:nvSpPr>
        <p:spPr bwMode="auto">
          <a:xfrm>
            <a:off x="1382713" y="2127250"/>
            <a:ext cx="349250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D</a:t>
            </a:r>
          </a:p>
        </p:txBody>
      </p:sp>
      <p:sp>
        <p:nvSpPr>
          <p:cNvPr id="78" name="2 Marcador de contenido"/>
          <p:cNvSpPr txBox="1">
            <a:spLocks/>
          </p:cNvSpPr>
          <p:nvPr/>
        </p:nvSpPr>
        <p:spPr bwMode="auto">
          <a:xfrm>
            <a:off x="5435600" y="288766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D = N - M</a:t>
            </a:r>
          </a:p>
        </p:txBody>
      </p:sp>
      <p:sp>
        <p:nvSpPr>
          <p:cNvPr id="79" name="2 Marcador de contenido"/>
          <p:cNvSpPr txBox="1">
            <a:spLocks/>
          </p:cNvSpPr>
          <p:nvPr/>
        </p:nvSpPr>
        <p:spPr bwMode="auto">
          <a:xfrm>
            <a:off x="5489575" y="4256088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L = V - W</a:t>
            </a:r>
          </a:p>
        </p:txBody>
      </p:sp>
      <p:grpSp>
        <p:nvGrpSpPr>
          <p:cNvPr id="80" name="79 Grupo"/>
          <p:cNvGrpSpPr>
            <a:grpSpLocks/>
          </p:cNvGrpSpPr>
          <p:nvPr/>
        </p:nvGrpSpPr>
        <p:grpSpPr bwMode="auto">
          <a:xfrm>
            <a:off x="49213" y="4508500"/>
            <a:ext cx="7893050" cy="1103313"/>
            <a:chOff x="107504" y="3693840"/>
            <a:chExt cx="7893050" cy="1103312"/>
          </a:xfrm>
        </p:grpSpPr>
        <p:grpSp>
          <p:nvGrpSpPr>
            <p:cNvPr id="23582" name="8 Grupo"/>
            <p:cNvGrpSpPr>
              <a:grpSpLocks/>
            </p:cNvGrpSpPr>
            <p:nvPr/>
          </p:nvGrpSpPr>
          <p:grpSpPr bwMode="auto">
            <a:xfrm>
              <a:off x="204341" y="3693840"/>
              <a:ext cx="2476500" cy="741362"/>
              <a:chOff x="1238366" y="1185084"/>
              <a:chExt cx="3405642" cy="1019780"/>
            </a:xfrm>
          </p:grpSpPr>
          <p:sp>
            <p:nvSpPr>
              <p:cNvPr id="23586" name="10 Elipse"/>
              <p:cNvSpPr>
                <a:spLocks noChangeArrowheads="1"/>
              </p:cNvSpPr>
              <p:nvPr/>
            </p:nvSpPr>
            <p:spPr bwMode="auto">
              <a:xfrm>
                <a:off x="1238366" y="1988840"/>
                <a:ext cx="216024" cy="216024"/>
              </a:xfrm>
              <a:prstGeom prst="ellipse">
                <a:avLst/>
              </a:prstGeom>
              <a:solidFill>
                <a:srgbClr val="FF0000"/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  <p:cxnSp>
            <p:nvCxnSpPr>
              <p:cNvPr id="23587" name="11 Conector recto de flecha"/>
              <p:cNvCxnSpPr>
                <a:cxnSpLocks noChangeShapeType="1"/>
                <a:stCxn id="23586" idx="6"/>
              </p:cNvCxnSpPr>
              <p:nvPr/>
            </p:nvCxnSpPr>
            <p:spPr bwMode="auto">
              <a:xfrm flipV="1">
                <a:off x="1454390" y="1713968"/>
                <a:ext cx="3189618" cy="382884"/>
              </a:xfrm>
              <a:prstGeom prst="straightConnector1">
                <a:avLst/>
              </a:prstGeom>
              <a:noFill/>
              <a:ln w="34925" cap="sq" algn="ctr">
                <a:solidFill>
                  <a:schemeClr val="tx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87" name="2 Marcador de contenido"/>
              <p:cNvSpPr txBox="1">
                <a:spLocks/>
              </p:cNvSpPr>
              <p:nvPr/>
            </p:nvSpPr>
            <p:spPr bwMode="auto">
              <a:xfrm>
                <a:off x="4148444" y="1185084"/>
                <a:ext cx="480283" cy="4301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32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8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4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3pPr>
                <a:lvl4pPr marL="15621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4pPr>
                <a:lvl5pPr marL="1981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5pPr>
                <a:lvl6pPr marL="2438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6pPr>
                <a:lvl7pPr marL="2895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7pPr>
                <a:lvl8pPr marL="3352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8pPr>
                <a:lvl9pPr marL="3810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n"/>
                  <a:defRPr kumimoji="1" sz="200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+mn-lt"/>
                  </a:defRPr>
                </a:lvl9pPr>
              </a:lstStyle>
              <a:p>
                <a:pPr marL="0" indent="0" algn="ctr">
                  <a:buFont typeface="Wingdings" pitchFamily="2" charset="2"/>
                  <a:buNone/>
                  <a:defRPr/>
                </a:pPr>
                <a:r>
                  <a:rPr lang="es-AR" sz="2400" dirty="0" smtClean="0">
                    <a:solidFill>
                      <a:srgbClr val="FFFF00"/>
                    </a:solidFill>
                  </a:rPr>
                  <a:t>v</a:t>
                </a:r>
              </a:p>
            </p:txBody>
          </p:sp>
        </p:grpSp>
        <p:sp>
          <p:nvSpPr>
            <p:cNvPr id="82" name="2 Marcador de contenido"/>
            <p:cNvSpPr txBox="1">
              <a:spLocks/>
            </p:cNvSpPr>
            <p:nvPr/>
          </p:nvSpPr>
          <p:spPr bwMode="auto">
            <a:xfrm>
              <a:off x="107504" y="4484414"/>
              <a:ext cx="349250" cy="312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P</a:t>
              </a:r>
            </a:p>
          </p:txBody>
        </p:sp>
        <p:sp>
          <p:nvSpPr>
            <p:cNvPr id="83" name="2 Marcador de contenido"/>
            <p:cNvSpPr txBox="1">
              <a:spLocks/>
            </p:cNvSpPr>
            <p:nvPr/>
          </p:nvSpPr>
          <p:spPr bwMode="auto">
            <a:xfrm>
              <a:off x="2436366" y="4197078"/>
              <a:ext cx="349250" cy="312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Q</a:t>
              </a:r>
            </a:p>
          </p:txBody>
        </p:sp>
        <p:sp>
          <p:nvSpPr>
            <p:cNvPr id="84" name="2 Marcador de contenido"/>
            <p:cNvSpPr txBox="1">
              <a:spLocks/>
            </p:cNvSpPr>
            <p:nvPr/>
          </p:nvSpPr>
          <p:spPr bwMode="auto">
            <a:xfrm>
              <a:off x="3157091" y="3836715"/>
              <a:ext cx="4843463" cy="6127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>
                <a:buFont typeface="Wingdings" pitchFamily="2" charset="2"/>
                <a:buNone/>
                <a:defRPr/>
              </a:pPr>
              <a:r>
                <a:rPr lang="es-AR" sz="2800" dirty="0" smtClean="0">
                  <a:solidFill>
                    <a:srgbClr val="FFFF00"/>
                  </a:solidFill>
                </a:rPr>
                <a:t>R(t) = P + t(Q - P)</a:t>
              </a:r>
            </a:p>
          </p:txBody>
        </p:sp>
      </p:grpSp>
      <p:sp>
        <p:nvSpPr>
          <p:cNvPr id="89" name="2 Marcador de contenid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03335" y="5631194"/>
            <a:ext cx="8661153" cy="612775"/>
          </a:xfrm>
          <a:prstGeom prst="rect">
            <a:avLst/>
          </a:prstGeom>
          <a:blipFill rotWithShape="1">
            <a:blip r:embed="rId3"/>
            <a:stretch>
              <a:fillRect l="-1548" t="-12000" b="-18000"/>
            </a:stretch>
          </a:blipFill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s-ES">
                <a:noFill/>
              </a:rPr>
              <a:t> </a:t>
            </a:r>
          </a:p>
        </p:txBody>
      </p:sp>
      <p:sp>
        <p:nvSpPr>
          <p:cNvPr id="90" name="2 Marcador de contenido"/>
          <p:cNvSpPr txBox="1">
            <a:spLocks/>
          </p:cNvSpPr>
          <p:nvPr/>
        </p:nvSpPr>
        <p:spPr bwMode="auto">
          <a:xfrm>
            <a:off x="2855024" y="620236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Despejar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2 CuadroTexto"/>
              <p:cNvSpPr txBox="1"/>
              <p:nvPr/>
            </p:nvSpPr>
            <p:spPr>
              <a:xfrm>
                <a:off x="5375213" y="3356992"/>
                <a:ext cx="2077107" cy="896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AR" sz="2800" b="0" i="1" smtClean="0">
                          <a:latin typeface="Cambria Math"/>
                        </a:rPr>
                        <m:t>𝑊</m:t>
                      </m:r>
                      <m:r>
                        <a:rPr lang="es-AR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s-AR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AR" sz="2800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s-AR" sz="28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s-AR" sz="2800" b="0" i="1" smtClean="0">
                              <a:latin typeface="Cambria Math"/>
                            </a:rPr>
                            <m:t>𝐷</m:t>
                          </m:r>
                        </m:num>
                        <m:den>
                          <m:r>
                            <a:rPr lang="es-AR" sz="2800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s-AR" sz="2800" b="0" i="1" smtClean="0">
                              <a:latin typeface="Cambria Math"/>
                            </a:rPr>
                            <m:t>.</m:t>
                          </m:r>
                          <m:r>
                            <a:rPr lang="es-AR" sz="2800" b="0" i="1" smtClean="0">
                              <a:latin typeface="Cambria Math"/>
                            </a:rPr>
                            <m:t>𝐷</m:t>
                          </m:r>
                        </m:den>
                      </m:f>
                      <m:r>
                        <a:rPr lang="es-AR" sz="2800" b="0" i="1" smtClean="0">
                          <a:latin typeface="Cambria Math"/>
                        </a:rPr>
                        <m:t>𝐷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 xmlns="">
          <p:sp>
            <p:nvSpPr>
              <p:cNvPr id="3" name="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5213" y="3356992"/>
                <a:ext cx="2077107" cy="89614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9" grpId="0"/>
      <p:bldP spid="62" grpId="0" animBg="1"/>
      <p:bldP spid="25" grpId="0" animBg="1"/>
      <p:bldP spid="26" grpId="0"/>
      <p:bldP spid="37" grpId="0"/>
      <p:bldP spid="38" grpId="0"/>
      <p:bldP spid="39" grpId="0" animBg="1"/>
      <p:bldP spid="43" grpId="0"/>
      <p:bldP spid="45" grpId="0" build="p"/>
      <p:bldP spid="46" grpId="0" animBg="1"/>
      <p:bldP spid="50" grpId="0"/>
      <p:bldP spid="51" grpId="0" build="p"/>
      <p:bldP spid="57" grpId="0"/>
      <p:bldP spid="75" grpId="0"/>
      <p:bldP spid="78" grpId="0" build="p"/>
      <p:bldP spid="79" grpId="0" build="p"/>
      <p:bldP spid="89" grpId="0" animBg="1"/>
      <p:bldP spid="90" grpId="0" build="p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Elipsoide</a:t>
            </a:r>
            <a:endParaRPr lang="es-AR" dirty="0"/>
          </a:p>
        </p:txBody>
      </p:sp>
      <p:grpSp>
        <p:nvGrpSpPr>
          <p:cNvPr id="26" name="25 Grupo"/>
          <p:cNvGrpSpPr>
            <a:grpSpLocks/>
          </p:cNvGrpSpPr>
          <p:nvPr/>
        </p:nvGrpSpPr>
        <p:grpSpPr bwMode="auto">
          <a:xfrm>
            <a:off x="215900" y="1052513"/>
            <a:ext cx="2881313" cy="2881312"/>
            <a:chOff x="4189503" y="3068960"/>
            <a:chExt cx="2205153" cy="2205153"/>
          </a:xfrm>
        </p:grpSpPr>
        <p:pic>
          <p:nvPicPr>
            <p:cNvPr id="245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692" y="3086376"/>
              <a:ext cx="1256774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600" name="4 Elipse"/>
            <p:cNvSpPr>
              <a:spLocks noChangeArrowheads="1"/>
            </p:cNvSpPr>
            <p:nvPr/>
          </p:nvSpPr>
          <p:spPr bwMode="auto">
            <a:xfrm>
              <a:off x="4189503" y="3068960"/>
              <a:ext cx="2205153" cy="220515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3" name="2 Grupo"/>
          <p:cNvGrpSpPr>
            <a:grpSpLocks/>
          </p:cNvGrpSpPr>
          <p:nvPr/>
        </p:nvGrpSpPr>
        <p:grpSpPr bwMode="auto">
          <a:xfrm>
            <a:off x="3348038" y="998538"/>
            <a:ext cx="1800225" cy="3024187"/>
            <a:chOff x="3770032" y="998144"/>
            <a:chExt cx="1800200" cy="3024336"/>
          </a:xfrm>
        </p:grpSpPr>
        <p:pic>
          <p:nvPicPr>
            <p:cNvPr id="2459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5231" y="1075484"/>
              <a:ext cx="1641569" cy="2821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598" name="4 Elipse"/>
            <p:cNvSpPr>
              <a:spLocks noChangeArrowheads="1"/>
            </p:cNvSpPr>
            <p:nvPr/>
          </p:nvSpPr>
          <p:spPr bwMode="auto">
            <a:xfrm>
              <a:off x="3770032" y="998144"/>
              <a:ext cx="1800200" cy="3024336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53" name="4 Elipse"/>
          <p:cNvSpPr>
            <a:spLocks noChangeArrowheads="1"/>
          </p:cNvSpPr>
          <p:nvPr/>
        </p:nvSpPr>
        <p:spPr bwMode="auto">
          <a:xfrm>
            <a:off x="5292725" y="981075"/>
            <a:ext cx="1800225" cy="3024188"/>
          </a:xfrm>
          <a:prstGeom prst="ellipse">
            <a:avLst/>
          </a:prstGeom>
          <a:solidFill>
            <a:schemeClr val="accent1">
              <a:alpha val="34117"/>
            </a:scheme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54" name="53 Conector recto"/>
          <p:cNvCxnSpPr>
            <a:cxnSpLocks noChangeShapeType="1"/>
            <a:stCxn id="53" idx="6"/>
          </p:cNvCxnSpPr>
          <p:nvPr/>
        </p:nvCxnSpPr>
        <p:spPr bwMode="auto">
          <a:xfrm flipH="1">
            <a:off x="6203950" y="2492375"/>
            <a:ext cx="889000" cy="7938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10 Elipse"/>
          <p:cNvSpPr>
            <a:spLocks noChangeArrowheads="1"/>
          </p:cNvSpPr>
          <p:nvPr/>
        </p:nvSpPr>
        <p:spPr bwMode="auto">
          <a:xfrm>
            <a:off x="6113463" y="2408238"/>
            <a:ext cx="157162" cy="157162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63" name="62 Conector recto"/>
          <p:cNvCxnSpPr>
            <a:cxnSpLocks noChangeShapeType="1"/>
            <a:stCxn id="53" idx="0"/>
          </p:cNvCxnSpPr>
          <p:nvPr/>
        </p:nvCxnSpPr>
        <p:spPr bwMode="auto">
          <a:xfrm flipH="1">
            <a:off x="6164263" y="981075"/>
            <a:ext cx="28575" cy="1522413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2 Marcador de contenido"/>
          <p:cNvSpPr txBox="1">
            <a:spLocks/>
          </p:cNvSpPr>
          <p:nvPr/>
        </p:nvSpPr>
        <p:spPr bwMode="auto">
          <a:xfrm>
            <a:off x="6473825" y="2566988"/>
            <a:ext cx="6191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rx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sp>
        <p:nvSpPr>
          <p:cNvPr id="65" name="2 Marcador de contenido"/>
          <p:cNvSpPr txBox="1">
            <a:spLocks/>
          </p:cNvSpPr>
          <p:nvPr/>
        </p:nvSpPr>
        <p:spPr bwMode="auto">
          <a:xfrm>
            <a:off x="5580063" y="1773238"/>
            <a:ext cx="619125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ry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cxnSp>
        <p:nvCxnSpPr>
          <p:cNvPr id="66" name="65 Conector recto"/>
          <p:cNvCxnSpPr>
            <a:cxnSpLocks noChangeShapeType="1"/>
          </p:cNvCxnSpPr>
          <p:nvPr/>
        </p:nvCxnSpPr>
        <p:spPr bwMode="auto">
          <a:xfrm flipH="1">
            <a:off x="6200775" y="1773238"/>
            <a:ext cx="747713" cy="719137"/>
          </a:xfrm>
          <a:prstGeom prst="line">
            <a:avLst/>
          </a:prstGeom>
          <a:noFill/>
          <a:ln w="38100" cap="sq" algn="ctr">
            <a:solidFill>
              <a:srgbClr val="FFFF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2 Marcador de contenido"/>
          <p:cNvSpPr txBox="1">
            <a:spLocks/>
          </p:cNvSpPr>
          <p:nvPr/>
        </p:nvSpPr>
        <p:spPr bwMode="auto">
          <a:xfrm>
            <a:off x="6443663" y="1412875"/>
            <a:ext cx="619125" cy="31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rz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sp>
        <p:nvSpPr>
          <p:cNvPr id="68" name="2 Marcador de contenido"/>
          <p:cNvSpPr txBox="1">
            <a:spLocks/>
          </p:cNvSpPr>
          <p:nvPr/>
        </p:nvSpPr>
        <p:spPr bwMode="auto">
          <a:xfrm>
            <a:off x="71438" y="3860800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b</a:t>
            </a:r>
            <a:r>
              <a:rPr lang="es-AR" sz="2800" dirty="0" smtClean="0"/>
              <a:t>0 = (</a:t>
            </a:r>
            <a:r>
              <a:rPr lang="es-AR" sz="2800" dirty="0" err="1" smtClean="0"/>
              <a:t>rx</a:t>
            </a:r>
            <a:r>
              <a:rPr lang="es-AR" sz="2800" dirty="0" smtClean="0"/>
              <a:t>, 0, 0)</a:t>
            </a:r>
          </a:p>
        </p:txBody>
      </p:sp>
      <p:sp>
        <p:nvSpPr>
          <p:cNvPr id="69" name="2 Marcador de contenido"/>
          <p:cNvSpPr txBox="1">
            <a:spLocks/>
          </p:cNvSpPr>
          <p:nvPr/>
        </p:nvSpPr>
        <p:spPr bwMode="auto">
          <a:xfrm>
            <a:off x="88900" y="43037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b</a:t>
            </a:r>
            <a:r>
              <a:rPr lang="es-AR" sz="2800" dirty="0" smtClean="0"/>
              <a:t>1 = (0, </a:t>
            </a:r>
            <a:r>
              <a:rPr lang="es-AR" sz="2800" dirty="0" err="1" smtClean="0"/>
              <a:t>ry</a:t>
            </a:r>
            <a:r>
              <a:rPr lang="es-AR" sz="2800" dirty="0" smtClean="0"/>
              <a:t>, 0)</a:t>
            </a:r>
          </a:p>
        </p:txBody>
      </p:sp>
      <p:sp>
        <p:nvSpPr>
          <p:cNvPr id="70" name="2 Marcador de contenido"/>
          <p:cNvSpPr txBox="1">
            <a:spLocks/>
          </p:cNvSpPr>
          <p:nvPr/>
        </p:nvSpPr>
        <p:spPr bwMode="auto">
          <a:xfrm>
            <a:off x="88900" y="47355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b</a:t>
            </a:r>
            <a:r>
              <a:rPr lang="es-AR" sz="2800" dirty="0" smtClean="0"/>
              <a:t>2 = (0, 0, </a:t>
            </a:r>
            <a:r>
              <a:rPr lang="es-AR" sz="2800" dirty="0" err="1" smtClean="0"/>
              <a:t>rz</a:t>
            </a:r>
            <a:r>
              <a:rPr lang="es-AR" sz="2800" dirty="0" smtClean="0"/>
              <a:t>)</a:t>
            </a:r>
          </a:p>
        </p:txBody>
      </p:sp>
      <p:sp>
        <p:nvSpPr>
          <p:cNvPr id="4" name="3 Rectángulo"/>
          <p:cNvSpPr>
            <a:spLocks noChangeArrowheads="1"/>
          </p:cNvSpPr>
          <p:nvPr/>
        </p:nvSpPr>
        <p:spPr bwMode="auto">
          <a:xfrm>
            <a:off x="1692275" y="5408613"/>
            <a:ext cx="1295400" cy="720725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 anchorCtr="1"/>
          <a:lstStyle/>
          <a:p>
            <a:pPr eaLnBrk="0" hangingPunct="0"/>
            <a:r>
              <a:rPr lang="es-AR" sz="3600">
                <a:latin typeface="Times New Roman" pitchFamily="18" charset="0"/>
              </a:rPr>
              <a:t>R3</a:t>
            </a:r>
            <a:endParaRPr lang="es-ES" sz="2400">
              <a:latin typeface="Times New Roman" pitchFamily="18" charset="0"/>
            </a:endParaRPr>
          </a:p>
        </p:txBody>
      </p:sp>
      <p:sp>
        <p:nvSpPr>
          <p:cNvPr id="24" name="23 Rectángulo"/>
          <p:cNvSpPr>
            <a:spLocks noChangeArrowheads="1"/>
          </p:cNvSpPr>
          <p:nvPr/>
        </p:nvSpPr>
        <p:spPr bwMode="auto">
          <a:xfrm>
            <a:off x="4797425" y="5408613"/>
            <a:ext cx="1295400" cy="720725"/>
          </a:xfrm>
          <a:prstGeom prst="rect">
            <a:avLst/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 anchorCtr="1"/>
          <a:lstStyle/>
          <a:p>
            <a:pPr eaLnBrk="0" hangingPunct="0"/>
            <a:r>
              <a:rPr lang="es-AR" sz="3600">
                <a:latin typeface="Times New Roman" pitchFamily="18" charset="0"/>
              </a:rPr>
              <a:t>EE</a:t>
            </a:r>
            <a:endParaRPr lang="es-ES" sz="2400">
              <a:latin typeface="Times New Roman" pitchFamily="18" charset="0"/>
            </a:endParaRPr>
          </a:p>
        </p:txBody>
      </p:sp>
      <p:sp>
        <p:nvSpPr>
          <p:cNvPr id="9" name="8 Flecha curvada hacia abajo"/>
          <p:cNvSpPr>
            <a:spLocks noChangeArrowheads="1"/>
          </p:cNvSpPr>
          <p:nvPr/>
        </p:nvSpPr>
        <p:spPr bwMode="auto">
          <a:xfrm>
            <a:off x="3068638" y="5229225"/>
            <a:ext cx="1728787" cy="539750"/>
          </a:xfrm>
          <a:prstGeom prst="curvedDownArrow">
            <a:avLst>
              <a:gd name="adj1" fmla="val 25001"/>
              <a:gd name="adj2" fmla="val 50031"/>
              <a:gd name="adj3" fmla="val 25000"/>
            </a:avLst>
          </a:prstGeom>
          <a:solidFill>
            <a:srgbClr val="FFFF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0" name="29 Flecha curvada hacia abajo"/>
          <p:cNvSpPr>
            <a:spLocks noChangeArrowheads="1"/>
          </p:cNvSpPr>
          <p:nvPr/>
        </p:nvSpPr>
        <p:spPr bwMode="auto">
          <a:xfrm rot="10800000">
            <a:off x="3001963" y="5849938"/>
            <a:ext cx="1727200" cy="539750"/>
          </a:xfrm>
          <a:prstGeom prst="curvedDownArrow">
            <a:avLst>
              <a:gd name="adj1" fmla="val 24978"/>
              <a:gd name="adj2" fmla="val 49985"/>
              <a:gd name="adj3" fmla="val 25000"/>
            </a:avLst>
          </a:prstGeom>
          <a:solidFill>
            <a:srgbClr val="FFFF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0" name="9 CuadroTexto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1840" y="3789040"/>
            <a:ext cx="4368183" cy="1298625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</p:spPr>
        <p:txBody>
          <a:bodyPr/>
          <a:lstStyle/>
          <a:p>
            <a:r>
              <a:rPr lang="es-ES">
                <a:noFill/>
              </a:rPr>
              <a:t> 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0" grpId="0" animBg="1"/>
      <p:bldP spid="64" grpId="0"/>
      <p:bldP spid="65" grpId="0"/>
      <p:bldP spid="67" grpId="0"/>
      <p:bldP spid="68" grpId="0" build="p"/>
      <p:bldP spid="69" grpId="0" build="p"/>
      <p:bldP spid="70" grpId="0" build="p"/>
      <p:bldP spid="4" grpId="0" animBg="1"/>
      <p:bldP spid="24" grpId="0" animBg="1"/>
      <p:bldP spid="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Elipsoide</a:t>
            </a:r>
            <a:endParaRPr lang="es-AR" dirty="0"/>
          </a:p>
        </p:txBody>
      </p:sp>
      <p:sp>
        <p:nvSpPr>
          <p:cNvPr id="20" name="2 Marcador de contenido"/>
          <p:cNvSpPr txBox="1">
            <a:spLocks/>
          </p:cNvSpPr>
          <p:nvPr/>
        </p:nvSpPr>
        <p:spPr bwMode="auto">
          <a:xfrm>
            <a:off x="107950" y="1052513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(x, y, z) en R3</a:t>
            </a:r>
          </a:p>
        </p:txBody>
      </p:sp>
      <p:sp>
        <p:nvSpPr>
          <p:cNvPr id="21" name="2 Marcador de contenido"/>
          <p:cNvSpPr txBox="1">
            <a:spLocks/>
          </p:cNvSpPr>
          <p:nvPr/>
        </p:nvSpPr>
        <p:spPr bwMode="auto">
          <a:xfrm>
            <a:off x="125413" y="1592263"/>
            <a:ext cx="53292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(x’, y’, z’) en Espacio Elipsoidal</a:t>
            </a:r>
          </a:p>
        </p:txBody>
      </p:sp>
      <p:sp>
        <p:nvSpPr>
          <p:cNvPr id="22" name="2 Marcador de contenido"/>
          <p:cNvSpPr txBox="1">
            <a:spLocks/>
          </p:cNvSpPr>
          <p:nvPr/>
        </p:nvSpPr>
        <p:spPr bwMode="auto">
          <a:xfrm>
            <a:off x="107950" y="2133600"/>
            <a:ext cx="792003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(x, y, z) = x’(</a:t>
            </a:r>
            <a:r>
              <a:rPr lang="es-AR" sz="2800" dirty="0" err="1" smtClean="0"/>
              <a:t>rx</a:t>
            </a:r>
            <a:r>
              <a:rPr lang="es-AR" sz="2800" dirty="0" smtClean="0"/>
              <a:t>, 0, 0) + y’(0, </a:t>
            </a:r>
            <a:r>
              <a:rPr lang="es-AR" sz="2800" dirty="0" err="1" smtClean="0"/>
              <a:t>ry</a:t>
            </a:r>
            <a:r>
              <a:rPr lang="es-AR" sz="2800" dirty="0" smtClean="0"/>
              <a:t>, 0) + z’(0, 0, </a:t>
            </a:r>
            <a:r>
              <a:rPr lang="es-AR" sz="2800" dirty="0" err="1" smtClean="0"/>
              <a:t>rz</a:t>
            </a:r>
            <a:r>
              <a:rPr lang="es-AR" sz="2800" dirty="0" smtClean="0"/>
              <a:t>)</a:t>
            </a:r>
          </a:p>
        </p:txBody>
      </p:sp>
      <p:sp>
        <p:nvSpPr>
          <p:cNvPr id="23" name="2 Marcador de contenido"/>
          <p:cNvSpPr txBox="1">
            <a:spLocks/>
          </p:cNvSpPr>
          <p:nvPr/>
        </p:nvSpPr>
        <p:spPr bwMode="auto">
          <a:xfrm>
            <a:off x="107950" y="2708275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x’ = x / </a:t>
            </a:r>
            <a:r>
              <a:rPr lang="es-AR" sz="2800" dirty="0" err="1" smtClean="0"/>
              <a:t>rx</a:t>
            </a:r>
            <a:endParaRPr lang="es-AR" sz="2800" dirty="0" smtClean="0"/>
          </a:p>
        </p:txBody>
      </p:sp>
      <p:sp>
        <p:nvSpPr>
          <p:cNvPr id="24" name="2 Marcador de contenido"/>
          <p:cNvSpPr txBox="1">
            <a:spLocks/>
          </p:cNvSpPr>
          <p:nvPr/>
        </p:nvSpPr>
        <p:spPr bwMode="auto">
          <a:xfrm>
            <a:off x="107950" y="3176588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y</a:t>
            </a:r>
            <a:r>
              <a:rPr lang="es-AR" sz="2800" dirty="0" smtClean="0"/>
              <a:t>’ = y / </a:t>
            </a:r>
            <a:r>
              <a:rPr lang="es-AR" sz="2800" dirty="0" err="1" smtClean="0"/>
              <a:t>ry</a:t>
            </a:r>
            <a:endParaRPr lang="es-AR" sz="2800" dirty="0" smtClean="0"/>
          </a:p>
        </p:txBody>
      </p:sp>
      <p:sp>
        <p:nvSpPr>
          <p:cNvPr id="25" name="2 Marcador de contenido"/>
          <p:cNvSpPr txBox="1">
            <a:spLocks/>
          </p:cNvSpPr>
          <p:nvPr/>
        </p:nvSpPr>
        <p:spPr bwMode="auto">
          <a:xfrm>
            <a:off x="107950" y="3679825"/>
            <a:ext cx="3114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z’ = z / </a:t>
            </a:r>
            <a:r>
              <a:rPr lang="es-AR" sz="2800" dirty="0" err="1" smtClean="0"/>
              <a:t>rz</a:t>
            </a:r>
            <a:endParaRPr lang="es-AR" sz="2800" dirty="0" smtClean="0"/>
          </a:p>
        </p:txBody>
      </p:sp>
      <p:sp>
        <p:nvSpPr>
          <p:cNvPr id="27" name="2 Marcador de contenido"/>
          <p:cNvSpPr txBox="1">
            <a:spLocks/>
          </p:cNvSpPr>
          <p:nvPr/>
        </p:nvSpPr>
        <p:spPr bwMode="auto">
          <a:xfrm>
            <a:off x="2509838" y="2832100"/>
            <a:ext cx="3575050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	1/</a:t>
            </a:r>
            <a:r>
              <a:rPr lang="es-AR" sz="2800" dirty="0" err="1" smtClean="0"/>
              <a:t>rx</a:t>
            </a:r>
            <a:r>
              <a:rPr lang="es-AR" sz="2800" dirty="0" smtClean="0"/>
              <a:t>    0     0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M =	0    1/</a:t>
            </a:r>
            <a:r>
              <a:rPr lang="es-AR" sz="2800" dirty="0" err="1" smtClean="0"/>
              <a:t>ry</a:t>
            </a:r>
            <a:r>
              <a:rPr lang="es-AR" sz="2800" dirty="0" smtClean="0"/>
              <a:t>    0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 </a:t>
            </a:r>
            <a:r>
              <a:rPr lang="es-AR" sz="2800" dirty="0" smtClean="0"/>
              <a:t>        0     0    1/</a:t>
            </a:r>
            <a:r>
              <a:rPr lang="es-AR" sz="2800" dirty="0" err="1" smtClean="0"/>
              <a:t>rz</a:t>
            </a:r>
            <a:endParaRPr lang="es-AR" sz="2800" dirty="0" smtClean="0"/>
          </a:p>
        </p:txBody>
      </p:sp>
      <p:sp>
        <p:nvSpPr>
          <p:cNvPr id="25610" name="3 Corchetes"/>
          <p:cNvSpPr>
            <a:spLocks noChangeArrowheads="1"/>
          </p:cNvSpPr>
          <p:nvPr/>
        </p:nvSpPr>
        <p:spPr bwMode="auto">
          <a:xfrm>
            <a:off x="3406775" y="2794000"/>
            <a:ext cx="2232025" cy="1677988"/>
          </a:xfrm>
          <a:prstGeom prst="bracketPair">
            <a:avLst>
              <a:gd name="adj" fmla="val 16667"/>
            </a:avLst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" name="2 Marcador de contenido"/>
          <p:cNvSpPr txBox="1">
            <a:spLocks/>
          </p:cNvSpPr>
          <p:nvPr/>
        </p:nvSpPr>
        <p:spPr bwMode="auto">
          <a:xfrm>
            <a:off x="2555875" y="4632325"/>
            <a:ext cx="3573463" cy="189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	</a:t>
            </a:r>
            <a:r>
              <a:rPr lang="es-AR" sz="2800" dirty="0" err="1" smtClean="0"/>
              <a:t>rx</a:t>
            </a:r>
            <a:r>
              <a:rPr lang="es-AR" sz="2800" dirty="0" smtClean="0"/>
              <a:t>    0     0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M’ =	0     </a:t>
            </a:r>
            <a:r>
              <a:rPr lang="es-AR" sz="2800" dirty="0" err="1" smtClean="0"/>
              <a:t>ry</a:t>
            </a:r>
            <a:r>
              <a:rPr lang="es-AR" sz="2800" dirty="0" smtClean="0"/>
              <a:t>    0</a:t>
            </a:r>
          </a:p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 </a:t>
            </a:r>
            <a:r>
              <a:rPr lang="es-AR" sz="2800" dirty="0" smtClean="0"/>
              <a:t>        0     0    </a:t>
            </a:r>
            <a:r>
              <a:rPr lang="es-AR" sz="2800" dirty="0" err="1" smtClean="0"/>
              <a:t>rz</a:t>
            </a:r>
            <a:endParaRPr lang="es-AR" sz="2800" dirty="0" smtClean="0"/>
          </a:p>
        </p:txBody>
      </p:sp>
      <p:sp>
        <p:nvSpPr>
          <p:cNvPr id="25612" name="28 Corchetes"/>
          <p:cNvSpPr>
            <a:spLocks noChangeArrowheads="1"/>
          </p:cNvSpPr>
          <p:nvPr/>
        </p:nvSpPr>
        <p:spPr bwMode="auto">
          <a:xfrm>
            <a:off x="3451225" y="4594225"/>
            <a:ext cx="2232025" cy="1677988"/>
          </a:xfrm>
          <a:prstGeom prst="bracketPair">
            <a:avLst>
              <a:gd name="adj" fmla="val 16667"/>
            </a:avLst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1" grpId="0" build="p"/>
      <p:bldP spid="22" grpId="0" build="p"/>
      <p:bldP spid="23" grpId="0" build="p"/>
      <p:bldP spid="24" grpId="0" build="p"/>
      <p:bldP spid="25" grpId="0" build="p"/>
      <p:bldP spid="27" grpId="0"/>
      <p:bldP spid="25610" grpId="0" animBg="1"/>
      <p:bldP spid="28" grpId="0"/>
      <p:bldP spid="256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Fin</a:t>
            </a:r>
            <a:endParaRPr lang="es-AR" dirty="0"/>
          </a:p>
        </p:txBody>
      </p:sp>
      <p:sp>
        <p:nvSpPr>
          <p:cNvPr id="1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5621337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leonematias@gmail.com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107950" y="2024063"/>
            <a:ext cx="611981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mariano</a:t>
            </a:r>
            <a:r>
              <a:rPr lang="es-AR" sz="2800" dirty="0" smtClean="0"/>
              <a:t>@lepton.com.ar</a:t>
            </a:r>
            <a:endParaRPr lang="es-AR" sz="2800" dirty="0" smtClean="0"/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 bwMode="auto">
          <a:xfrm>
            <a:off x="107504" y="2600201"/>
            <a:ext cx="611981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>
                <a:solidFill>
                  <a:schemeClr val="bg1">
                    <a:lumMod val="40000"/>
                    <a:lumOff val="60000"/>
                  </a:schemeClr>
                </a:solidFill>
              </a:rPr>
              <a:t>http://tgcutn.com.ar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92375"/>
            <a:ext cx="4065588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Clase anterior</a:t>
            </a:r>
            <a:endParaRPr lang="es-AR" dirty="0"/>
          </a:p>
        </p:txBody>
      </p:sp>
      <p:sp>
        <p:nvSpPr>
          <p:cNvPr id="7" name="6 Rectángulo"/>
          <p:cNvSpPr/>
          <p:nvPr/>
        </p:nvSpPr>
        <p:spPr bwMode="auto">
          <a:xfrm>
            <a:off x="323528" y="955420"/>
            <a:ext cx="2088232" cy="11521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eaLnBrk="0" hangingPunct="0">
              <a:defRPr/>
            </a:pPr>
            <a:r>
              <a:rPr lang="es-AR" sz="4000" dirty="0">
                <a:solidFill>
                  <a:schemeClr val="tx1"/>
                </a:solidFill>
                <a:latin typeface="Times New Roman" pitchFamily="18" charset="0"/>
              </a:rPr>
              <a:t>3D</a:t>
            </a:r>
            <a:endParaRPr lang="es-ES" sz="40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1195695" cy="138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 bwMode="auto">
          <a:xfrm>
            <a:off x="6516216" y="942330"/>
            <a:ext cx="2088232" cy="11521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eaLnBrk="0" hangingPunct="0">
              <a:defRPr/>
            </a:pPr>
            <a:r>
              <a:rPr lang="es-AR" sz="4000" dirty="0">
                <a:solidFill>
                  <a:schemeClr val="tx1"/>
                </a:solidFill>
                <a:latin typeface="Times New Roman" pitchFamily="18" charset="0"/>
              </a:rPr>
              <a:t>2D</a:t>
            </a:r>
            <a:endParaRPr lang="es-ES" sz="40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7 Flecha derecha"/>
          <p:cNvSpPr>
            <a:spLocks noChangeArrowheads="1"/>
          </p:cNvSpPr>
          <p:nvPr/>
        </p:nvSpPr>
        <p:spPr bwMode="auto">
          <a:xfrm>
            <a:off x="2422525" y="1315244"/>
            <a:ext cx="4094163" cy="274637"/>
          </a:xfrm>
          <a:prstGeom prst="rightArrow">
            <a:avLst>
              <a:gd name="adj1" fmla="val 50000"/>
              <a:gd name="adj2" fmla="val 5003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189584"/>
            <a:ext cx="2025700" cy="1527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25" y="4284662"/>
            <a:ext cx="2528888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" y="5568950"/>
            <a:ext cx="647700" cy="652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12 Conector recto de flecha"/>
          <p:cNvCxnSpPr>
            <a:endCxn id="15" idx="3"/>
          </p:cNvCxnSpPr>
          <p:nvPr/>
        </p:nvCxnSpPr>
        <p:spPr bwMode="auto">
          <a:xfrm flipH="1" flipV="1">
            <a:off x="672963" y="5894387"/>
            <a:ext cx="1512887" cy="62706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50" y="4995862"/>
            <a:ext cx="647700" cy="652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20 Conector recto de flecha"/>
          <p:cNvCxnSpPr/>
          <p:nvPr/>
        </p:nvCxnSpPr>
        <p:spPr bwMode="auto">
          <a:xfrm flipH="1" flipV="1">
            <a:off x="1195250" y="5648325"/>
            <a:ext cx="1206500" cy="7239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175" y="4348162"/>
            <a:ext cx="647700" cy="652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22 Conector recto de flecha"/>
          <p:cNvCxnSpPr>
            <a:endCxn id="22" idx="2"/>
          </p:cNvCxnSpPr>
          <p:nvPr/>
        </p:nvCxnSpPr>
        <p:spPr bwMode="auto">
          <a:xfrm flipH="1" flipV="1">
            <a:off x="1554025" y="5000625"/>
            <a:ext cx="847725" cy="100965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2 Marcador de contenido"/>
          <p:cNvSpPr txBox="1">
            <a:spLocks/>
          </p:cNvSpPr>
          <p:nvPr/>
        </p:nvSpPr>
        <p:spPr bwMode="auto">
          <a:xfrm>
            <a:off x="4469606" y="4921434"/>
            <a:ext cx="27368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>
                <a:solidFill>
                  <a:srgbClr val="FFFF00"/>
                </a:solidFill>
              </a:rPr>
              <a:t>30 FPS</a:t>
            </a:r>
          </a:p>
        </p:txBody>
      </p:sp>
      <p:sp>
        <p:nvSpPr>
          <p:cNvPr id="16" name="2 Marcador de contenido"/>
          <p:cNvSpPr txBox="1">
            <a:spLocks/>
          </p:cNvSpPr>
          <p:nvPr/>
        </p:nvSpPr>
        <p:spPr bwMode="auto">
          <a:xfrm>
            <a:off x="2802222" y="1736105"/>
            <a:ext cx="34259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>
                <a:solidFill>
                  <a:srgbClr val="FFFF00"/>
                </a:solidFill>
              </a:rPr>
              <a:t>Matriz de proyección</a:t>
            </a:r>
            <a:endParaRPr lang="es-AR" sz="2800" dirty="0" smtClean="0">
              <a:solidFill>
                <a:srgbClr val="FFFF00"/>
              </a:solidFill>
            </a:endParaRPr>
          </a:p>
        </p:txBody>
      </p:sp>
      <p:sp>
        <p:nvSpPr>
          <p:cNvPr id="17" name="2 Marcador de contenido"/>
          <p:cNvSpPr>
            <a:spLocks/>
          </p:cNvSpPr>
          <p:nvPr/>
        </p:nvSpPr>
        <p:spPr bwMode="auto">
          <a:xfrm>
            <a:off x="1763688" y="2355081"/>
            <a:ext cx="5824538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2*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/DX  0         0            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2*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/DY   0            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0        0         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zf-zn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   1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0        0         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zn-zf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18" name="4 Corchetes"/>
          <p:cNvSpPr>
            <a:spLocks noChangeArrowheads="1"/>
          </p:cNvSpPr>
          <p:nvPr/>
        </p:nvSpPr>
        <p:spPr bwMode="auto">
          <a:xfrm>
            <a:off x="1771626" y="2221731"/>
            <a:ext cx="4519612" cy="1655763"/>
          </a:xfrm>
          <a:prstGeom prst="bracketPair">
            <a:avLst>
              <a:gd name="adj" fmla="val 16667"/>
            </a:avLst>
          </a:prstGeom>
          <a:noFill/>
          <a:ln w="22225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310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build="p"/>
      <p:bldP spid="16" grpId="0" build="p"/>
      <p:bldP spid="17" grpId="0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535" y="3619500"/>
            <a:ext cx="7354887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268760"/>
            <a:ext cx="4792247" cy="3044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Clase anterior</a:t>
            </a:r>
            <a:endParaRPr lang="es-AR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" y="1073945"/>
            <a:ext cx="5730271" cy="3579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 descr="https://encrypted-tbn0.gstatic.com/images?q=tbn:ANd9GcR9HCE-Gcdz2kzE1YTv_54v7UWlVLyQTwrUar5zycUmfz9Q095Mm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4287906"/>
            <a:ext cx="3422997" cy="256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9427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Interacción</a:t>
            </a:r>
            <a:endParaRPr lang="es-AR" dirty="0"/>
          </a:p>
        </p:txBody>
      </p:sp>
      <p:pic>
        <p:nvPicPr>
          <p:cNvPr id="6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981075"/>
            <a:ext cx="7291388" cy="5716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3573463"/>
            <a:ext cx="2476500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Colisiones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5621337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Movimiento de triángulos</a:t>
            </a:r>
          </a:p>
        </p:txBody>
      </p:sp>
      <p:grpSp>
        <p:nvGrpSpPr>
          <p:cNvPr id="4" name="3 Grupo"/>
          <p:cNvGrpSpPr>
            <a:grpSpLocks/>
          </p:cNvGrpSpPr>
          <p:nvPr/>
        </p:nvGrpSpPr>
        <p:grpSpPr bwMode="auto">
          <a:xfrm>
            <a:off x="4786313" y="1209675"/>
            <a:ext cx="1481137" cy="1243013"/>
            <a:chOff x="3491880" y="2348880"/>
            <a:chExt cx="1480773" cy="1241937"/>
          </a:xfrm>
        </p:grpSpPr>
        <p:sp>
          <p:nvSpPr>
            <p:cNvPr id="6170" name="4 Triángulo isósceles"/>
            <p:cNvSpPr>
              <a:spLocks noChangeArrowheads="1"/>
            </p:cNvSpPr>
            <p:nvPr/>
          </p:nvSpPr>
          <p:spPr bwMode="auto">
            <a:xfrm>
              <a:off x="3491880" y="2348880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71" name="5 Triángulo isósceles"/>
            <p:cNvSpPr>
              <a:spLocks noChangeArrowheads="1"/>
            </p:cNvSpPr>
            <p:nvPr/>
          </p:nvSpPr>
          <p:spPr bwMode="auto">
            <a:xfrm rot="-1941727">
              <a:off x="3843888" y="261742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72" name="6 Triángulo isósceles"/>
            <p:cNvSpPr>
              <a:spLocks noChangeArrowheads="1"/>
            </p:cNvSpPr>
            <p:nvPr/>
          </p:nvSpPr>
          <p:spPr bwMode="auto">
            <a:xfrm rot="1961733">
              <a:off x="3557623" y="2978749"/>
              <a:ext cx="516584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8" name="7 Flecha derecha"/>
          <p:cNvSpPr>
            <a:spLocks noChangeArrowheads="1"/>
          </p:cNvSpPr>
          <p:nvPr/>
        </p:nvSpPr>
        <p:spPr bwMode="auto">
          <a:xfrm>
            <a:off x="6300788" y="1679575"/>
            <a:ext cx="574675" cy="304800"/>
          </a:xfrm>
          <a:prstGeom prst="rightArrow">
            <a:avLst>
              <a:gd name="adj1" fmla="val 50000"/>
              <a:gd name="adj2" fmla="val 50077"/>
            </a:avLst>
          </a:prstGeom>
          <a:solidFill>
            <a:srgbClr val="93FFC4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grpSp>
        <p:nvGrpSpPr>
          <p:cNvPr id="11" name="10 Grupo"/>
          <p:cNvGrpSpPr>
            <a:grpSpLocks/>
          </p:cNvGrpSpPr>
          <p:nvPr/>
        </p:nvGrpSpPr>
        <p:grpSpPr bwMode="auto">
          <a:xfrm>
            <a:off x="7029450" y="1211263"/>
            <a:ext cx="1481138" cy="1241425"/>
            <a:chOff x="3491880" y="2348880"/>
            <a:chExt cx="1480773" cy="1241937"/>
          </a:xfrm>
        </p:grpSpPr>
        <p:sp>
          <p:nvSpPr>
            <p:cNvPr id="6167" name="11 Triángulo isósceles"/>
            <p:cNvSpPr>
              <a:spLocks noChangeArrowheads="1"/>
            </p:cNvSpPr>
            <p:nvPr/>
          </p:nvSpPr>
          <p:spPr bwMode="auto">
            <a:xfrm>
              <a:off x="3491880" y="2348880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8" name="12 Triángulo isósceles"/>
            <p:cNvSpPr>
              <a:spLocks noChangeArrowheads="1"/>
            </p:cNvSpPr>
            <p:nvPr/>
          </p:nvSpPr>
          <p:spPr bwMode="auto">
            <a:xfrm rot="-1941727">
              <a:off x="3843888" y="261742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9" name="13 Triángulo isósceles"/>
            <p:cNvSpPr>
              <a:spLocks noChangeArrowheads="1"/>
            </p:cNvSpPr>
            <p:nvPr/>
          </p:nvSpPr>
          <p:spPr bwMode="auto">
            <a:xfrm rot="1961733">
              <a:off x="3557623" y="2978749"/>
              <a:ext cx="516584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15" name="2 Marcador de contenido"/>
          <p:cNvSpPr txBox="1">
            <a:spLocks/>
          </p:cNvSpPr>
          <p:nvPr/>
        </p:nvSpPr>
        <p:spPr bwMode="auto">
          <a:xfrm>
            <a:off x="82550" y="2997200"/>
            <a:ext cx="562133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Intersecciones</a:t>
            </a:r>
          </a:p>
        </p:txBody>
      </p:sp>
      <p:grpSp>
        <p:nvGrpSpPr>
          <p:cNvPr id="24" name="23 Grupo"/>
          <p:cNvGrpSpPr>
            <a:grpSpLocks/>
          </p:cNvGrpSpPr>
          <p:nvPr/>
        </p:nvGrpSpPr>
        <p:grpSpPr bwMode="auto">
          <a:xfrm>
            <a:off x="2700338" y="2774950"/>
            <a:ext cx="1308100" cy="869950"/>
            <a:chOff x="3159812" y="3045744"/>
            <a:chExt cx="1309043" cy="869925"/>
          </a:xfrm>
        </p:grpSpPr>
        <p:sp>
          <p:nvSpPr>
            <p:cNvPr id="6164" name="21 Triángulo isósceles"/>
            <p:cNvSpPr>
              <a:spLocks noChangeArrowheads="1"/>
            </p:cNvSpPr>
            <p:nvPr/>
          </p:nvSpPr>
          <p:spPr bwMode="auto">
            <a:xfrm rot="-1941727">
              <a:off x="3159812" y="3393703"/>
              <a:ext cx="1128765" cy="43204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5" name="22 Triángulo isósceles"/>
            <p:cNvSpPr>
              <a:spLocks noChangeArrowheads="1"/>
            </p:cNvSpPr>
            <p:nvPr/>
          </p:nvSpPr>
          <p:spPr bwMode="auto">
            <a:xfrm rot="-2600117">
              <a:off x="3952271" y="3045744"/>
              <a:ext cx="516584" cy="869925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6" name="8 Explosión 2"/>
            <p:cNvSpPr>
              <a:spLocks noChangeArrowheads="1"/>
            </p:cNvSpPr>
            <p:nvPr/>
          </p:nvSpPr>
          <p:spPr bwMode="auto">
            <a:xfrm>
              <a:off x="3729170" y="3191710"/>
              <a:ext cx="720080" cy="574424"/>
            </a:xfrm>
            <a:prstGeom prst="irregularSeal2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35" name="34 Grupo"/>
          <p:cNvGrpSpPr>
            <a:grpSpLocks/>
          </p:cNvGrpSpPr>
          <p:nvPr/>
        </p:nvGrpSpPr>
        <p:grpSpPr bwMode="auto">
          <a:xfrm>
            <a:off x="4903788" y="2941638"/>
            <a:ext cx="1441450" cy="982662"/>
            <a:chOff x="4261853" y="3703689"/>
            <a:chExt cx="1441533" cy="983147"/>
          </a:xfrm>
        </p:grpSpPr>
        <p:sp>
          <p:nvSpPr>
            <p:cNvPr id="6161" name="20 Triángulo isósceles"/>
            <p:cNvSpPr>
              <a:spLocks noChangeArrowheads="1"/>
            </p:cNvSpPr>
            <p:nvPr/>
          </p:nvSpPr>
          <p:spPr bwMode="auto">
            <a:xfrm rot="3575908">
              <a:off x="4243851" y="4056766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25" name="24 Cubo"/>
            <p:cNvSpPr/>
            <p:nvPr/>
          </p:nvSpPr>
          <p:spPr bwMode="auto">
            <a:xfrm>
              <a:off x="4825447" y="3703689"/>
              <a:ext cx="877939" cy="878320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 eaLnBrk="0" hangingPunct="0">
                <a:defRPr/>
              </a:pPr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3" name="28 Explosión 2"/>
            <p:cNvSpPr>
              <a:spLocks noChangeArrowheads="1"/>
            </p:cNvSpPr>
            <p:nvPr/>
          </p:nvSpPr>
          <p:spPr bwMode="auto">
            <a:xfrm>
              <a:off x="4544061" y="3911151"/>
              <a:ext cx="720080" cy="574424"/>
            </a:xfrm>
            <a:prstGeom prst="irregularSeal2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grpSp>
        <p:nvGrpSpPr>
          <p:cNvPr id="36" name="35 Grupo"/>
          <p:cNvGrpSpPr>
            <a:grpSpLocks/>
          </p:cNvGrpSpPr>
          <p:nvPr/>
        </p:nvGrpSpPr>
        <p:grpSpPr bwMode="auto">
          <a:xfrm>
            <a:off x="7043738" y="2933700"/>
            <a:ext cx="1001712" cy="1157288"/>
            <a:chOff x="6451405" y="3501008"/>
            <a:chExt cx="1000915" cy="1157498"/>
          </a:xfrm>
        </p:grpSpPr>
        <p:sp>
          <p:nvSpPr>
            <p:cNvPr id="6156" name="29 Triángulo isósceles"/>
            <p:cNvSpPr>
              <a:spLocks noChangeArrowheads="1"/>
            </p:cNvSpPr>
            <p:nvPr/>
          </p:nvSpPr>
          <p:spPr bwMode="auto">
            <a:xfrm rot="8235473">
              <a:off x="6480211" y="4046438"/>
              <a:ext cx="648072" cy="612068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33" name="32 Elipse"/>
            <p:cNvSpPr/>
            <p:nvPr/>
          </p:nvSpPr>
          <p:spPr bwMode="auto">
            <a:xfrm>
              <a:off x="6804248" y="3501008"/>
              <a:ext cx="648072" cy="64807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bg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bg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wrap="none"/>
            <a:lstStyle/>
            <a:p>
              <a:pPr eaLnBrk="0" hangingPunct="0">
                <a:defRPr/>
              </a:pPr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6160" name="33 Explosión 2"/>
            <p:cNvSpPr>
              <a:spLocks noChangeArrowheads="1"/>
            </p:cNvSpPr>
            <p:nvPr/>
          </p:nvSpPr>
          <p:spPr bwMode="auto">
            <a:xfrm>
              <a:off x="6451405" y="3642607"/>
              <a:ext cx="720080" cy="574424"/>
            </a:xfrm>
            <a:prstGeom prst="irregularSeal2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37" name="2 Marcador de contenido"/>
          <p:cNvSpPr txBox="1">
            <a:spLocks/>
          </p:cNvSpPr>
          <p:nvPr/>
        </p:nvSpPr>
        <p:spPr bwMode="auto">
          <a:xfrm>
            <a:off x="82550" y="4365625"/>
            <a:ext cx="562133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Detectar colisión para evitarla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5" grpId="0" build="p"/>
      <p:bldP spid="3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950" y="2565400"/>
            <a:ext cx="8712200" cy="1066800"/>
          </a:xfrm>
        </p:spPr>
        <p:txBody>
          <a:bodyPr/>
          <a:lstStyle/>
          <a:p>
            <a:pPr>
              <a:defRPr/>
            </a:pPr>
            <a:r>
              <a:rPr lang="es-AR" sz="5400" u="sng" dirty="0" smtClean="0"/>
              <a:t>Demo 3 – Colisión Elipsoide</a:t>
            </a:r>
            <a:endParaRPr lang="es-AR" sz="5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err="1" smtClean="0"/>
              <a:t>Bounding</a:t>
            </a:r>
            <a:r>
              <a:rPr lang="es-AR" dirty="0" smtClean="0"/>
              <a:t> </a:t>
            </a:r>
            <a:r>
              <a:rPr lang="es-AR" dirty="0" err="1" smtClean="0"/>
              <a:t>volume</a:t>
            </a:r>
            <a:endParaRPr lang="es-AR" dirty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250825" y="5753100"/>
            <a:ext cx="266541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5000 triángulos</a:t>
            </a:r>
          </a:p>
        </p:txBody>
      </p:sp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2339975" y="1196975"/>
            <a:ext cx="5621338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Volúmenes simplificados:</a:t>
            </a: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3132138" y="1754188"/>
            <a:ext cx="302418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Bounding</a:t>
            </a:r>
            <a:r>
              <a:rPr lang="es-AR" sz="2400" dirty="0" smtClean="0">
                <a:solidFill>
                  <a:srgbClr val="FFFF00"/>
                </a:solidFill>
              </a:rPr>
              <a:t> </a:t>
            </a:r>
            <a:r>
              <a:rPr lang="es-AR" sz="2400" dirty="0" err="1" smtClean="0">
                <a:solidFill>
                  <a:srgbClr val="FFFF00"/>
                </a:solidFill>
              </a:rPr>
              <a:t>Sphere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1117600"/>
            <a:ext cx="2768600" cy="475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5 Grupo"/>
          <p:cNvGrpSpPr>
            <a:grpSpLocks/>
          </p:cNvGrpSpPr>
          <p:nvPr/>
        </p:nvGrpSpPr>
        <p:grpSpPr bwMode="auto">
          <a:xfrm>
            <a:off x="6804025" y="692150"/>
            <a:ext cx="2205038" cy="2205038"/>
            <a:chOff x="4189503" y="3068960"/>
            <a:chExt cx="2205153" cy="2205153"/>
          </a:xfrm>
        </p:grpSpPr>
        <p:pic>
          <p:nvPicPr>
            <p:cNvPr id="8208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692" y="3086376"/>
              <a:ext cx="1256774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9" name="4 Elipse"/>
            <p:cNvSpPr>
              <a:spLocks noChangeArrowheads="1"/>
            </p:cNvSpPr>
            <p:nvPr/>
          </p:nvSpPr>
          <p:spPr bwMode="auto">
            <a:xfrm>
              <a:off x="4189503" y="3068960"/>
              <a:ext cx="2205153" cy="220515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3159125" y="3068638"/>
            <a:ext cx="494188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Axis-</a:t>
            </a:r>
            <a:r>
              <a:rPr lang="es-AR" sz="2400" dirty="0" err="1" smtClean="0">
                <a:solidFill>
                  <a:srgbClr val="FFFF00"/>
                </a:solidFill>
              </a:rPr>
              <a:t>Aligned</a:t>
            </a:r>
            <a:r>
              <a:rPr lang="es-AR" sz="2400" dirty="0" smtClean="0">
                <a:solidFill>
                  <a:srgbClr val="FFFF00"/>
                </a:solidFill>
              </a:rPr>
              <a:t> </a:t>
            </a:r>
            <a:r>
              <a:rPr lang="es-AR" sz="2400" dirty="0" err="1" smtClean="0">
                <a:solidFill>
                  <a:srgbClr val="FFFF00"/>
                </a:solidFill>
              </a:rPr>
              <a:t>Bounding</a:t>
            </a:r>
            <a:r>
              <a:rPr lang="es-AR" sz="2400" dirty="0" smtClean="0">
                <a:solidFill>
                  <a:srgbClr val="FFFF00"/>
                </a:solidFill>
              </a:rPr>
              <a:t> Box</a:t>
            </a:r>
          </a:p>
        </p:txBody>
      </p:sp>
      <p:grpSp>
        <p:nvGrpSpPr>
          <p:cNvPr id="13" name="12 Grupo"/>
          <p:cNvGrpSpPr>
            <a:grpSpLocks/>
          </p:cNvGrpSpPr>
          <p:nvPr/>
        </p:nvGrpSpPr>
        <p:grpSpPr bwMode="auto">
          <a:xfrm>
            <a:off x="7300913" y="2946400"/>
            <a:ext cx="1303337" cy="2211388"/>
            <a:chOff x="5868144" y="4130237"/>
            <a:chExt cx="1303214" cy="2210871"/>
          </a:xfrm>
        </p:grpSpPr>
        <p:pic>
          <p:nvPicPr>
            <p:cNvPr id="8206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4584" y="4155244"/>
              <a:ext cx="1256774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7" name="11 Cubo"/>
            <p:cNvSpPr>
              <a:spLocks noChangeArrowheads="1"/>
            </p:cNvSpPr>
            <p:nvPr/>
          </p:nvSpPr>
          <p:spPr bwMode="auto">
            <a:xfrm>
              <a:off x="5868144" y="4130237"/>
              <a:ext cx="1303214" cy="2210871"/>
            </a:xfrm>
            <a:prstGeom prst="cube">
              <a:avLst>
                <a:gd name="adj" fmla="val 13157"/>
              </a:avLst>
            </a:prstGeom>
            <a:solidFill>
              <a:schemeClr val="accent1">
                <a:alpha val="41176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20" name="2 Marcador de contenido"/>
          <p:cNvSpPr txBox="1">
            <a:spLocks/>
          </p:cNvSpPr>
          <p:nvPr/>
        </p:nvSpPr>
        <p:spPr bwMode="auto">
          <a:xfrm>
            <a:off x="3203575" y="4508500"/>
            <a:ext cx="494188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Cuerpos convexos</a:t>
            </a:r>
          </a:p>
        </p:txBody>
      </p:sp>
      <p:grpSp>
        <p:nvGrpSpPr>
          <p:cNvPr id="24" name="23 Grupo"/>
          <p:cNvGrpSpPr>
            <a:grpSpLocks/>
          </p:cNvGrpSpPr>
          <p:nvPr/>
        </p:nvGrpSpPr>
        <p:grpSpPr bwMode="auto">
          <a:xfrm>
            <a:off x="5888038" y="4292600"/>
            <a:ext cx="1420812" cy="2246313"/>
            <a:chOff x="4348283" y="4026736"/>
            <a:chExt cx="1420361" cy="2245641"/>
          </a:xfrm>
        </p:grpSpPr>
        <p:pic>
          <p:nvPicPr>
            <p:cNvPr id="820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444" y="4041466"/>
              <a:ext cx="1256774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205" name="18 Hexágono"/>
            <p:cNvSpPr>
              <a:spLocks/>
            </p:cNvSpPr>
            <p:nvPr/>
          </p:nvSpPr>
          <p:spPr bwMode="auto">
            <a:xfrm>
              <a:off x="4348283" y="4026736"/>
              <a:ext cx="1420361" cy="2245641"/>
            </a:xfrm>
            <a:custGeom>
              <a:avLst/>
              <a:gdLst>
                <a:gd name="T0" fmla="*/ 0 w 1420361"/>
                <a:gd name="T1" fmla="*/ 968649 h 2245641"/>
                <a:gd name="T2" fmla="*/ 493313 w 1420361"/>
                <a:gd name="T3" fmla="*/ 21265 h 2245641"/>
                <a:gd name="T4" fmla="*/ 873885 w 1420361"/>
                <a:gd name="T5" fmla="*/ 0 h 2245641"/>
                <a:gd name="T6" fmla="*/ 1420361 w 1420361"/>
                <a:gd name="T7" fmla="*/ 947384 h 2245641"/>
                <a:gd name="T8" fmla="*/ 1139699 w 1420361"/>
                <a:gd name="T9" fmla="*/ 2245641 h 2245641"/>
                <a:gd name="T10" fmla="*/ 216866 w 1420361"/>
                <a:gd name="T11" fmla="*/ 2171213 h 2245641"/>
                <a:gd name="T12" fmla="*/ 0 w 1420361"/>
                <a:gd name="T13" fmla="*/ 968649 h 22456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420361" h="2245641">
                  <a:moveTo>
                    <a:pt x="0" y="968649"/>
                  </a:moveTo>
                  <a:lnTo>
                    <a:pt x="493313" y="21265"/>
                  </a:lnTo>
                  <a:lnTo>
                    <a:pt x="873885" y="0"/>
                  </a:lnTo>
                  <a:lnTo>
                    <a:pt x="1420361" y="947384"/>
                  </a:lnTo>
                  <a:lnTo>
                    <a:pt x="1139699" y="2245641"/>
                  </a:lnTo>
                  <a:lnTo>
                    <a:pt x="216866" y="2171213"/>
                  </a:lnTo>
                  <a:lnTo>
                    <a:pt x="0" y="968649"/>
                  </a:lnTo>
                  <a:close/>
                </a:path>
              </a:pathLst>
            </a:custGeom>
            <a:solidFill>
              <a:schemeClr val="accent1">
                <a:alpha val="32156"/>
              </a:schemeClr>
            </a:solidFill>
            <a:ln w="12700" cap="sq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endParaRPr lang="es-ES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 build="p"/>
      <p:bldP spid="14" grpId="0" build="p"/>
      <p:bldP spid="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24 Grupo"/>
          <p:cNvGrpSpPr>
            <a:grpSpLocks/>
          </p:cNvGrpSpPr>
          <p:nvPr/>
        </p:nvGrpSpPr>
        <p:grpSpPr bwMode="auto">
          <a:xfrm>
            <a:off x="2987675" y="3030538"/>
            <a:ext cx="1587500" cy="1601787"/>
            <a:chOff x="5542851" y="3573016"/>
            <a:chExt cx="1586690" cy="1601984"/>
          </a:xfrm>
        </p:grpSpPr>
        <p:pic>
          <p:nvPicPr>
            <p:cNvPr id="925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84048" y="3585668"/>
              <a:ext cx="904296" cy="1569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56" name="30 Elipse"/>
            <p:cNvSpPr>
              <a:spLocks noChangeArrowheads="1"/>
            </p:cNvSpPr>
            <p:nvPr/>
          </p:nvSpPr>
          <p:spPr bwMode="auto">
            <a:xfrm flipH="1">
              <a:off x="5542851" y="3573016"/>
              <a:ext cx="1586690" cy="1601984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9257" name="27 Elipse"/>
            <p:cNvSpPr>
              <a:spLocks noChangeArrowheads="1"/>
            </p:cNvSpPr>
            <p:nvPr/>
          </p:nvSpPr>
          <p:spPr bwMode="auto">
            <a:xfrm>
              <a:off x="6261765" y="4221172"/>
              <a:ext cx="156936" cy="156936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Movimiento</a:t>
            </a:r>
            <a:endParaRPr lang="es-AR" dirty="0"/>
          </a:p>
        </p:txBody>
      </p:sp>
      <p:grpSp>
        <p:nvGrpSpPr>
          <p:cNvPr id="5" name="4 Grupo"/>
          <p:cNvGrpSpPr>
            <a:grpSpLocks/>
          </p:cNvGrpSpPr>
          <p:nvPr/>
        </p:nvGrpSpPr>
        <p:grpSpPr bwMode="auto">
          <a:xfrm flipH="1">
            <a:off x="257175" y="1052513"/>
            <a:ext cx="2184400" cy="2205037"/>
            <a:chOff x="4189503" y="3068960"/>
            <a:chExt cx="2205153" cy="2205153"/>
          </a:xfrm>
        </p:grpSpPr>
        <p:pic>
          <p:nvPicPr>
            <p:cNvPr id="925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3692" y="3086376"/>
              <a:ext cx="1256774" cy="2160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54" name="6 Elipse"/>
            <p:cNvSpPr>
              <a:spLocks noChangeArrowheads="1"/>
            </p:cNvSpPr>
            <p:nvPr/>
          </p:nvSpPr>
          <p:spPr bwMode="auto">
            <a:xfrm>
              <a:off x="4189503" y="3068960"/>
              <a:ext cx="2205153" cy="2205153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027113"/>
            <a:ext cx="116840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>
            <a:grpSpLocks/>
          </p:cNvGrpSpPr>
          <p:nvPr/>
        </p:nvGrpSpPr>
        <p:grpSpPr bwMode="auto">
          <a:xfrm>
            <a:off x="1238250" y="1185863"/>
            <a:ext cx="3405188" cy="1019175"/>
            <a:chOff x="1238366" y="1185084"/>
            <a:chExt cx="3405642" cy="1019780"/>
          </a:xfrm>
        </p:grpSpPr>
        <p:sp>
          <p:nvSpPr>
            <p:cNvPr id="9250" name="7 Elipse"/>
            <p:cNvSpPr>
              <a:spLocks noChangeArrowheads="1"/>
            </p:cNvSpPr>
            <p:nvPr/>
          </p:nvSpPr>
          <p:spPr bwMode="auto">
            <a:xfrm>
              <a:off x="1238366" y="1988840"/>
              <a:ext cx="216024" cy="216024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9251" name="10 Conector recto de flecha"/>
            <p:cNvCxnSpPr>
              <a:cxnSpLocks noChangeShapeType="1"/>
              <a:stCxn id="9250" idx="6"/>
            </p:cNvCxnSpPr>
            <p:nvPr/>
          </p:nvCxnSpPr>
          <p:spPr bwMode="auto">
            <a:xfrm flipV="1">
              <a:off x="1454390" y="1713968"/>
              <a:ext cx="3189618" cy="38288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2 Marcador de contenido"/>
            <p:cNvSpPr txBox="1">
              <a:spLocks/>
            </p:cNvSpPr>
            <p:nvPr/>
          </p:nvSpPr>
          <p:spPr bwMode="auto">
            <a:xfrm>
              <a:off x="4148642" y="1185084"/>
              <a:ext cx="479489" cy="432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32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8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4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3pPr>
              <a:lvl4pPr marL="15621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4pPr>
              <a:lvl5pPr marL="1981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5pPr>
              <a:lvl6pPr marL="2438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6pPr>
              <a:lvl7pPr marL="2895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7pPr>
              <a:lvl8pPr marL="3352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8pPr>
              <a:lvl9pPr marL="3810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75000"/>
                <a:buFont typeface="Wingdings" pitchFamily="2" charset="2"/>
                <a:buChar char="n"/>
                <a:defRPr kumimoji="1" sz="2000">
                  <a:solidFill>
                    <a:schemeClr val="tx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+mn-lt"/>
                </a:defRPr>
              </a:lvl9pPr>
            </a:lstStyle>
            <a:p>
              <a:pPr marL="0" indent="0" algn="ctr">
                <a:buFont typeface="Wingdings" pitchFamily="2" charset="2"/>
                <a:buNone/>
                <a:defRPr/>
              </a:pPr>
              <a:r>
                <a:rPr lang="es-AR" sz="2400" dirty="0" smtClean="0">
                  <a:solidFill>
                    <a:srgbClr val="FFFF00"/>
                  </a:solidFill>
                </a:rPr>
                <a:t>v</a:t>
              </a:r>
            </a:p>
          </p:txBody>
        </p:sp>
      </p:grpSp>
      <p:sp>
        <p:nvSpPr>
          <p:cNvPr id="16" name="2 Marcador de contenido"/>
          <p:cNvSpPr>
            <a:spLocks noGrp="1"/>
          </p:cNvSpPr>
          <p:nvPr>
            <p:ph idx="1"/>
          </p:nvPr>
        </p:nvSpPr>
        <p:spPr>
          <a:xfrm>
            <a:off x="395288" y="3644900"/>
            <a:ext cx="5621337" cy="61277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1)</a:t>
            </a:r>
          </a:p>
        </p:txBody>
      </p:sp>
      <p:grpSp>
        <p:nvGrpSpPr>
          <p:cNvPr id="24" name="23 Grupo"/>
          <p:cNvGrpSpPr>
            <a:grpSpLocks/>
          </p:cNvGrpSpPr>
          <p:nvPr/>
        </p:nvGrpSpPr>
        <p:grpSpPr bwMode="auto">
          <a:xfrm>
            <a:off x="965200" y="3257550"/>
            <a:ext cx="2811463" cy="1601788"/>
            <a:chOff x="3057318" y="3384097"/>
            <a:chExt cx="2810826" cy="1601984"/>
          </a:xfrm>
        </p:grpSpPr>
        <p:grpSp>
          <p:nvGrpSpPr>
            <p:cNvPr id="9245" name="16 Grupo"/>
            <p:cNvGrpSpPr>
              <a:grpSpLocks/>
            </p:cNvGrpSpPr>
            <p:nvPr/>
          </p:nvGrpSpPr>
          <p:grpSpPr bwMode="auto">
            <a:xfrm flipH="1">
              <a:off x="3057318" y="3384097"/>
              <a:ext cx="1586690" cy="1601984"/>
              <a:chOff x="4189503" y="3068960"/>
              <a:chExt cx="2205153" cy="2205153"/>
            </a:xfrm>
          </p:grpSpPr>
          <p:pic>
            <p:nvPicPr>
              <p:cNvPr id="9248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692" y="3086376"/>
                <a:ext cx="1256774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49" name="18 Elipse"/>
              <p:cNvSpPr>
                <a:spLocks noChangeArrowheads="1"/>
              </p:cNvSpPr>
              <p:nvPr/>
            </p:nvSpPr>
            <p:spPr bwMode="auto">
              <a:xfrm>
                <a:off x="4189503" y="3068960"/>
                <a:ext cx="2205153" cy="2205153"/>
              </a:xfrm>
              <a:prstGeom prst="ellipse">
                <a:avLst/>
              </a:prstGeom>
              <a:solidFill>
                <a:schemeClr val="accent1">
                  <a:alpha val="34117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</p:grpSp>
        <p:sp>
          <p:nvSpPr>
            <p:cNvPr id="9246" name="20 Elipse"/>
            <p:cNvSpPr>
              <a:spLocks noChangeArrowheads="1"/>
            </p:cNvSpPr>
            <p:nvPr/>
          </p:nvSpPr>
          <p:spPr bwMode="auto">
            <a:xfrm>
              <a:off x="3776232" y="4032253"/>
              <a:ext cx="156936" cy="156936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9247" name="21 Conector recto de flecha"/>
            <p:cNvCxnSpPr>
              <a:cxnSpLocks noChangeShapeType="1"/>
              <a:stCxn id="9246" idx="6"/>
            </p:cNvCxnSpPr>
            <p:nvPr/>
          </p:nvCxnSpPr>
          <p:spPr bwMode="auto">
            <a:xfrm flipV="1">
              <a:off x="3933168" y="3904507"/>
              <a:ext cx="1934976" cy="20621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3" name="2 Marcador de contenido"/>
          <p:cNvSpPr txBox="1">
            <a:spLocks/>
          </p:cNvSpPr>
          <p:nvPr/>
        </p:nvSpPr>
        <p:spPr bwMode="auto">
          <a:xfrm>
            <a:off x="395288" y="5048250"/>
            <a:ext cx="56213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 smtClean="0"/>
              <a:t>2)</a:t>
            </a:r>
          </a:p>
        </p:txBody>
      </p:sp>
      <p:grpSp>
        <p:nvGrpSpPr>
          <p:cNvPr id="34" name="33 Grupo"/>
          <p:cNvGrpSpPr>
            <a:grpSpLocks/>
          </p:cNvGrpSpPr>
          <p:nvPr/>
        </p:nvGrpSpPr>
        <p:grpSpPr bwMode="auto">
          <a:xfrm>
            <a:off x="900113" y="4995863"/>
            <a:ext cx="2809875" cy="1601787"/>
            <a:chOff x="3057318" y="3384097"/>
            <a:chExt cx="2810826" cy="1601984"/>
          </a:xfrm>
        </p:grpSpPr>
        <p:grpSp>
          <p:nvGrpSpPr>
            <p:cNvPr id="9240" name="34 Grupo"/>
            <p:cNvGrpSpPr>
              <a:grpSpLocks/>
            </p:cNvGrpSpPr>
            <p:nvPr/>
          </p:nvGrpSpPr>
          <p:grpSpPr bwMode="auto">
            <a:xfrm flipH="1">
              <a:off x="3057318" y="3384097"/>
              <a:ext cx="1586690" cy="1601984"/>
              <a:chOff x="4189503" y="3068960"/>
              <a:chExt cx="2205153" cy="2205153"/>
            </a:xfrm>
          </p:grpSpPr>
          <p:pic>
            <p:nvPicPr>
              <p:cNvPr id="9243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692" y="3086376"/>
                <a:ext cx="1256774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44" name="38 Elipse"/>
              <p:cNvSpPr>
                <a:spLocks noChangeArrowheads="1"/>
              </p:cNvSpPr>
              <p:nvPr/>
            </p:nvSpPr>
            <p:spPr bwMode="auto">
              <a:xfrm>
                <a:off x="4189503" y="3068960"/>
                <a:ext cx="2205153" cy="2205153"/>
              </a:xfrm>
              <a:prstGeom prst="ellipse">
                <a:avLst/>
              </a:prstGeom>
              <a:solidFill>
                <a:schemeClr val="accent1">
                  <a:alpha val="34117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</p:grpSp>
        <p:sp>
          <p:nvSpPr>
            <p:cNvPr id="9241" name="35 Elipse"/>
            <p:cNvSpPr>
              <a:spLocks noChangeArrowheads="1"/>
            </p:cNvSpPr>
            <p:nvPr/>
          </p:nvSpPr>
          <p:spPr bwMode="auto">
            <a:xfrm>
              <a:off x="3776232" y="4032253"/>
              <a:ext cx="156936" cy="156936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9242" name="36 Conector recto de flecha"/>
            <p:cNvCxnSpPr>
              <a:cxnSpLocks noChangeShapeType="1"/>
              <a:stCxn id="9241" idx="6"/>
            </p:cNvCxnSpPr>
            <p:nvPr/>
          </p:nvCxnSpPr>
          <p:spPr bwMode="auto">
            <a:xfrm flipV="1">
              <a:off x="3933168" y="3904507"/>
              <a:ext cx="1934976" cy="20621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0176" name="50175 Rectángulo"/>
          <p:cNvSpPr>
            <a:spLocks noChangeArrowheads="1"/>
          </p:cNvSpPr>
          <p:nvPr/>
        </p:nvSpPr>
        <p:spPr bwMode="auto">
          <a:xfrm>
            <a:off x="2505075" y="4699000"/>
            <a:ext cx="215900" cy="192563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1" name="2 Marcador de contenido"/>
          <p:cNvSpPr txBox="1">
            <a:spLocks/>
          </p:cNvSpPr>
          <p:nvPr/>
        </p:nvSpPr>
        <p:spPr bwMode="auto">
          <a:xfrm>
            <a:off x="5076825" y="3573463"/>
            <a:ext cx="39592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800" dirty="0"/>
              <a:t>3</a:t>
            </a:r>
            <a:r>
              <a:rPr lang="es-AR" sz="2800" dirty="0" smtClean="0"/>
              <a:t>)</a:t>
            </a:r>
          </a:p>
        </p:txBody>
      </p:sp>
      <p:grpSp>
        <p:nvGrpSpPr>
          <p:cNvPr id="42" name="41 Grupo"/>
          <p:cNvGrpSpPr>
            <a:grpSpLocks/>
          </p:cNvGrpSpPr>
          <p:nvPr/>
        </p:nvGrpSpPr>
        <p:grpSpPr bwMode="auto">
          <a:xfrm>
            <a:off x="5543550" y="3009900"/>
            <a:ext cx="2809875" cy="1601788"/>
            <a:chOff x="3057318" y="3384097"/>
            <a:chExt cx="2810826" cy="1601984"/>
          </a:xfrm>
        </p:grpSpPr>
        <p:grpSp>
          <p:nvGrpSpPr>
            <p:cNvPr id="9235" name="42 Grupo"/>
            <p:cNvGrpSpPr>
              <a:grpSpLocks/>
            </p:cNvGrpSpPr>
            <p:nvPr/>
          </p:nvGrpSpPr>
          <p:grpSpPr bwMode="auto">
            <a:xfrm flipH="1">
              <a:off x="3057318" y="3384097"/>
              <a:ext cx="1586690" cy="1601984"/>
              <a:chOff x="4189503" y="3068960"/>
              <a:chExt cx="2205153" cy="2205153"/>
            </a:xfrm>
          </p:grpSpPr>
          <p:pic>
            <p:nvPicPr>
              <p:cNvPr id="9238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63692" y="3086376"/>
                <a:ext cx="1256774" cy="21602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239" name="46 Elipse"/>
              <p:cNvSpPr>
                <a:spLocks noChangeArrowheads="1"/>
              </p:cNvSpPr>
              <p:nvPr/>
            </p:nvSpPr>
            <p:spPr bwMode="auto">
              <a:xfrm>
                <a:off x="4189503" y="3068960"/>
                <a:ext cx="2205153" cy="2205153"/>
              </a:xfrm>
              <a:prstGeom prst="ellipse">
                <a:avLst/>
              </a:prstGeom>
              <a:solidFill>
                <a:schemeClr val="accent1">
                  <a:alpha val="34117"/>
                </a:schemeClr>
              </a:solidFill>
              <a:ln w="12700" cap="sq" algn="ctr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/>
              <a:lstStyle/>
              <a:p>
                <a:pPr eaLnBrk="0" hangingPunct="0"/>
                <a:endParaRPr lang="es-ES" sz="2400">
                  <a:latin typeface="Times New Roman" pitchFamily="18" charset="0"/>
                </a:endParaRPr>
              </a:p>
            </p:txBody>
          </p:sp>
        </p:grpSp>
        <p:sp>
          <p:nvSpPr>
            <p:cNvPr id="9236" name="43 Elipse"/>
            <p:cNvSpPr>
              <a:spLocks noChangeArrowheads="1"/>
            </p:cNvSpPr>
            <p:nvPr/>
          </p:nvSpPr>
          <p:spPr bwMode="auto">
            <a:xfrm>
              <a:off x="3776232" y="4032253"/>
              <a:ext cx="156936" cy="156936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cxnSp>
          <p:nvCxnSpPr>
            <p:cNvPr id="9237" name="44 Conector recto de flecha"/>
            <p:cNvCxnSpPr>
              <a:cxnSpLocks noChangeShapeType="1"/>
              <a:stCxn id="9236" idx="6"/>
            </p:cNvCxnSpPr>
            <p:nvPr/>
          </p:nvCxnSpPr>
          <p:spPr bwMode="auto">
            <a:xfrm flipV="1">
              <a:off x="3933168" y="3904507"/>
              <a:ext cx="1934976" cy="206214"/>
            </a:xfrm>
            <a:prstGeom prst="straightConnector1">
              <a:avLst/>
            </a:prstGeom>
            <a:noFill/>
            <a:ln w="34925" cap="sq" algn="ctr">
              <a:solidFill>
                <a:schemeClr val="tx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8" name="47 Rectángulo"/>
          <p:cNvSpPr>
            <a:spLocks noChangeArrowheads="1"/>
          </p:cNvSpPr>
          <p:nvPr/>
        </p:nvSpPr>
        <p:spPr bwMode="auto">
          <a:xfrm>
            <a:off x="7783513" y="2673350"/>
            <a:ext cx="215900" cy="1925638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grpSp>
        <p:nvGrpSpPr>
          <p:cNvPr id="49" name="48 Grupo"/>
          <p:cNvGrpSpPr>
            <a:grpSpLocks/>
          </p:cNvGrpSpPr>
          <p:nvPr/>
        </p:nvGrpSpPr>
        <p:grpSpPr bwMode="auto">
          <a:xfrm>
            <a:off x="6186488" y="2941638"/>
            <a:ext cx="1587500" cy="1601787"/>
            <a:chOff x="5542851" y="3573016"/>
            <a:chExt cx="1586690" cy="1601984"/>
          </a:xfrm>
        </p:grpSpPr>
        <p:pic>
          <p:nvPicPr>
            <p:cNvPr id="923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84048" y="3585668"/>
              <a:ext cx="904296" cy="15693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233" name="50 Elipse"/>
            <p:cNvSpPr>
              <a:spLocks noChangeArrowheads="1"/>
            </p:cNvSpPr>
            <p:nvPr/>
          </p:nvSpPr>
          <p:spPr bwMode="auto">
            <a:xfrm flipH="1">
              <a:off x="5542851" y="3573016"/>
              <a:ext cx="1586690" cy="1601984"/>
            </a:xfrm>
            <a:prstGeom prst="ellipse">
              <a:avLst/>
            </a:prstGeom>
            <a:solidFill>
              <a:schemeClr val="accent1">
                <a:alpha val="34117"/>
              </a:schemeClr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9234" name="51 Elipse"/>
            <p:cNvSpPr>
              <a:spLocks noChangeArrowheads="1"/>
            </p:cNvSpPr>
            <p:nvPr/>
          </p:nvSpPr>
          <p:spPr bwMode="auto">
            <a:xfrm>
              <a:off x="6261765" y="4221172"/>
              <a:ext cx="156936" cy="156936"/>
            </a:xfrm>
            <a:prstGeom prst="ellipse">
              <a:avLst/>
            </a:prstGeom>
            <a:solidFill>
              <a:srgbClr val="FF000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33" grpId="0" build="p"/>
      <p:bldP spid="50176" grpId="0" animBg="1"/>
      <p:bldP spid="41" grpId="0" build="p"/>
      <p:bldP spid="48" grpId="0" animBg="1"/>
    </p:bldLst>
  </p:timing>
</p:sld>
</file>

<file path=ppt/theme/theme1.xml><?xml version="1.0" encoding="utf-8"?>
<a:theme xmlns:a="http://schemas.openxmlformats.org/drawingml/2006/main" name="Plantilla de diseño de centro de negocios">
  <a:themeElements>
    <a:clrScheme name="Tema de Office 1">
      <a:dk1>
        <a:srgbClr val="000066"/>
      </a:dk1>
      <a:lt1>
        <a:srgbClr val="FFFFFF"/>
      </a:lt1>
      <a:dk2>
        <a:srgbClr val="003366"/>
      </a:dk2>
      <a:lt2>
        <a:srgbClr val="FFFFFF"/>
      </a:lt2>
      <a:accent1>
        <a:srgbClr val="8EB3C8"/>
      </a:accent1>
      <a:accent2>
        <a:srgbClr val="6F97B3"/>
      </a:accent2>
      <a:accent3>
        <a:srgbClr val="AAADB8"/>
      </a:accent3>
      <a:accent4>
        <a:srgbClr val="DADADA"/>
      </a:accent4>
      <a:accent5>
        <a:srgbClr val="C6D6E0"/>
      </a:accent5>
      <a:accent6>
        <a:srgbClr val="6488A2"/>
      </a:accent6>
      <a:hlink>
        <a:srgbClr val="556575"/>
      </a:hlink>
      <a:folHlink>
        <a:srgbClr val="3D556F"/>
      </a:folHlink>
    </a:clrScheme>
    <a:fontScheme name="Tema de Offic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e Office 1">
        <a:dk1>
          <a:srgbClr val="000066"/>
        </a:dk1>
        <a:lt1>
          <a:srgbClr val="FFFFFF"/>
        </a:lt1>
        <a:dk2>
          <a:srgbClr val="003366"/>
        </a:dk2>
        <a:lt2>
          <a:srgbClr val="FFFFFF"/>
        </a:lt2>
        <a:accent1>
          <a:srgbClr val="8EB3C8"/>
        </a:accent1>
        <a:accent2>
          <a:srgbClr val="6F97B3"/>
        </a:accent2>
        <a:accent3>
          <a:srgbClr val="AAADB8"/>
        </a:accent3>
        <a:accent4>
          <a:srgbClr val="DADADA"/>
        </a:accent4>
        <a:accent5>
          <a:srgbClr val="C6D6E0"/>
        </a:accent5>
        <a:accent6>
          <a:srgbClr val="6488A2"/>
        </a:accent6>
        <a:hlink>
          <a:srgbClr val="556575"/>
        </a:hlink>
        <a:folHlink>
          <a:srgbClr val="3D556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diseño de centro de negocios</Template>
  <TotalTime>35073</TotalTime>
  <Words>483</Words>
  <Application>Microsoft Office PowerPoint</Application>
  <PresentationFormat>Presentación en pantalla (4:3)</PresentationFormat>
  <Paragraphs>173</Paragraphs>
  <Slides>25</Slides>
  <Notes>1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7" baseType="lpstr">
      <vt:lpstr>Plantilla de diseño de centro de negocios</vt:lpstr>
      <vt:lpstr>Ecuación</vt:lpstr>
      <vt:lpstr>Presentación de PowerPoint</vt:lpstr>
      <vt:lpstr>Clase anterior</vt:lpstr>
      <vt:lpstr>Clase anterior</vt:lpstr>
      <vt:lpstr>Clase anterior</vt:lpstr>
      <vt:lpstr>Interacción</vt:lpstr>
      <vt:lpstr>Colisiones</vt:lpstr>
      <vt:lpstr>Demo 3 – Colisión Elipsoide</vt:lpstr>
      <vt:lpstr>Bounding volume</vt:lpstr>
      <vt:lpstr>Movimiento</vt:lpstr>
      <vt:lpstr>Intersección con triángulos</vt:lpstr>
      <vt:lpstr>Costo computacional</vt:lpstr>
      <vt:lpstr>Punto en esfera</vt:lpstr>
      <vt:lpstr>Simplificar el problema</vt:lpstr>
      <vt:lpstr>Dividir el problema</vt:lpstr>
      <vt:lpstr>Rayo-Plano</vt:lpstr>
      <vt:lpstr>1) Rayo-Plano</vt:lpstr>
      <vt:lpstr>Punto en Triangulo - 1</vt:lpstr>
      <vt:lpstr>Punto en Triangulo - 2</vt:lpstr>
      <vt:lpstr>2) Rayo-Vértice</vt:lpstr>
      <vt:lpstr>Intersección con esfera</vt:lpstr>
      <vt:lpstr>3) Rayo-Arista</vt:lpstr>
      <vt:lpstr>Intersección con cilindro</vt:lpstr>
      <vt:lpstr>Elipsoide</vt:lpstr>
      <vt:lpstr>Elipsoide</vt:lpstr>
      <vt:lpstr>Fin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de power point</dc:title>
  <dc:creator>Leandro</dc:creator>
  <cp:lastModifiedBy>Matias Leone</cp:lastModifiedBy>
  <cp:revision>883</cp:revision>
  <dcterms:created xsi:type="dcterms:W3CDTF">2009-11-20T01:35:05Z</dcterms:created>
  <dcterms:modified xsi:type="dcterms:W3CDTF">2013-08-20T02:51:04Z</dcterms:modified>
</cp:coreProperties>
</file>